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 id="2147484823" r:id="rId6"/>
  </p:sldMasterIdLst>
  <p:notesMasterIdLst>
    <p:notesMasterId r:id="rId65"/>
  </p:notesMasterIdLst>
  <p:handoutMasterIdLst>
    <p:handoutMasterId r:id="rId66"/>
  </p:handoutMasterIdLst>
  <p:sldIdLst>
    <p:sldId id="2076136490" r:id="rId7"/>
    <p:sldId id="2076136625" r:id="rId8"/>
    <p:sldId id="1781" r:id="rId9"/>
    <p:sldId id="2076136526" r:id="rId10"/>
    <p:sldId id="2076136586" r:id="rId11"/>
    <p:sldId id="282" r:id="rId12"/>
    <p:sldId id="284" r:id="rId13"/>
    <p:sldId id="286" r:id="rId14"/>
    <p:sldId id="2076136587" r:id="rId15"/>
    <p:sldId id="2076136588" r:id="rId16"/>
    <p:sldId id="2076136589" r:id="rId17"/>
    <p:sldId id="290" r:id="rId18"/>
    <p:sldId id="2076136590" r:id="rId19"/>
    <p:sldId id="300" r:id="rId20"/>
    <p:sldId id="2076136591" r:id="rId21"/>
    <p:sldId id="2076136592" r:id="rId22"/>
    <p:sldId id="2076136593" r:id="rId23"/>
    <p:sldId id="2076136594" r:id="rId24"/>
    <p:sldId id="2076136595" r:id="rId25"/>
    <p:sldId id="2076136596" r:id="rId26"/>
    <p:sldId id="2076136597" r:id="rId27"/>
    <p:sldId id="2076136598" r:id="rId28"/>
    <p:sldId id="2076136599" r:id="rId29"/>
    <p:sldId id="2076136600" r:id="rId30"/>
    <p:sldId id="2076136601" r:id="rId31"/>
    <p:sldId id="2076136602" r:id="rId32"/>
    <p:sldId id="320" r:id="rId33"/>
    <p:sldId id="322" r:id="rId34"/>
    <p:sldId id="324" r:id="rId35"/>
    <p:sldId id="330" r:id="rId36"/>
    <p:sldId id="332" r:id="rId37"/>
    <p:sldId id="2076136603" r:id="rId38"/>
    <p:sldId id="2076136604" r:id="rId39"/>
    <p:sldId id="336" r:id="rId40"/>
    <p:sldId id="2076136527" r:id="rId41"/>
    <p:sldId id="272" r:id="rId42"/>
    <p:sldId id="274" r:id="rId43"/>
    <p:sldId id="2076136607" r:id="rId44"/>
    <p:sldId id="2076136609" r:id="rId45"/>
    <p:sldId id="2076136610" r:id="rId46"/>
    <p:sldId id="2076136611" r:id="rId47"/>
    <p:sldId id="318" r:id="rId48"/>
    <p:sldId id="2076136617" r:id="rId49"/>
    <p:sldId id="2076136618" r:id="rId50"/>
    <p:sldId id="2076136619" r:id="rId51"/>
    <p:sldId id="2076136620" r:id="rId52"/>
    <p:sldId id="2076136621" r:id="rId53"/>
    <p:sldId id="2076136622" r:id="rId54"/>
    <p:sldId id="2076136623" r:id="rId55"/>
    <p:sldId id="2076136616" r:id="rId56"/>
    <p:sldId id="338" r:id="rId57"/>
    <p:sldId id="2076136624" r:id="rId58"/>
    <p:sldId id="341" r:id="rId59"/>
    <p:sldId id="2076136626" r:id="rId60"/>
    <p:sldId id="339" r:id="rId61"/>
    <p:sldId id="275" r:id="rId62"/>
    <p:sldId id="2076136627" r:id="rId63"/>
    <p:sldId id="2076136561" r:id="rId6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220" autoAdjust="0"/>
  </p:normalViewPr>
  <p:slideViewPr>
    <p:cSldViewPr snapToGrid="0">
      <p:cViewPr varScale="1">
        <p:scale>
          <a:sx n="80" d="100"/>
          <a:sy n="80" d="100"/>
        </p:scale>
        <p:origin x="1734"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CBFB9-8390-49B4-82E5-3B7978675797}"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8EC36BCB-E3D3-49B7-B354-A030643C0A25}">
      <dgm:prSet/>
      <dgm:spPr/>
      <dgm:t>
        <a:bodyPr/>
        <a:lstStyle/>
        <a:p>
          <a:r>
            <a:rPr lang="en-US" b="1" i="0"/>
            <a:t>Logic Apps - </a:t>
          </a:r>
          <a:r>
            <a:rPr lang="en-US" b="0" i="0"/>
            <a:t>Azure Logic Apps provides a robust visual interface in which you can orchestrate complex integrations across your various environments. </a:t>
          </a:r>
          <a:endParaRPr lang="en-US"/>
        </a:p>
      </dgm:t>
    </dgm:pt>
    <dgm:pt modelId="{5D5C5D66-46FF-4733-8341-0B797985AA31}" type="parTrans" cxnId="{750654BE-1C13-4929-A815-E34B22DB7989}">
      <dgm:prSet/>
      <dgm:spPr/>
      <dgm:t>
        <a:bodyPr/>
        <a:lstStyle/>
        <a:p>
          <a:endParaRPr lang="en-US"/>
        </a:p>
      </dgm:t>
    </dgm:pt>
    <dgm:pt modelId="{A83F35C9-BDA9-4323-9D76-8EFB6AA04D73}" type="sibTrans" cxnId="{750654BE-1C13-4929-A815-E34B22DB7989}">
      <dgm:prSet/>
      <dgm:spPr/>
      <dgm:t>
        <a:bodyPr/>
        <a:lstStyle/>
        <a:p>
          <a:endParaRPr lang="en-US"/>
        </a:p>
      </dgm:t>
    </dgm:pt>
    <dgm:pt modelId="{24DB7554-94A9-4607-BAD9-8A91C01E4729}">
      <dgm:prSet/>
      <dgm:spPr/>
      <dgm:t>
        <a:bodyPr/>
        <a:lstStyle/>
        <a:p>
          <a:r>
            <a:rPr lang="en-US" b="1" i="0"/>
            <a:t>Azure Service Bus - </a:t>
          </a:r>
          <a:r>
            <a:rPr lang="en-US" b="0" i="0"/>
            <a:t>Azure Service Bus is Microsoft's cloud messaging as a service (MaaS) platform. </a:t>
          </a:r>
          <a:endParaRPr lang="en-US"/>
        </a:p>
      </dgm:t>
    </dgm:pt>
    <dgm:pt modelId="{7B9BFD7D-9E73-41A6-A6C4-9709AEC20ED8}" type="parTrans" cxnId="{5FE67993-5DB0-43F4-B3BD-A55589A8FA1A}">
      <dgm:prSet/>
      <dgm:spPr/>
      <dgm:t>
        <a:bodyPr/>
        <a:lstStyle/>
        <a:p>
          <a:endParaRPr lang="en-US"/>
        </a:p>
      </dgm:t>
    </dgm:pt>
    <dgm:pt modelId="{7588A713-1394-42C5-819D-437F44229DE8}" type="sibTrans" cxnId="{5FE67993-5DB0-43F4-B3BD-A55589A8FA1A}">
      <dgm:prSet/>
      <dgm:spPr/>
      <dgm:t>
        <a:bodyPr/>
        <a:lstStyle/>
        <a:p>
          <a:endParaRPr lang="en-US"/>
        </a:p>
      </dgm:t>
    </dgm:pt>
    <dgm:pt modelId="{89DEC992-0E5D-4D29-89B7-8664B7F2EB34}">
      <dgm:prSet/>
      <dgm:spPr/>
      <dgm:t>
        <a:bodyPr/>
        <a:lstStyle/>
        <a:p>
          <a:r>
            <a:rPr lang="en-US" b="1" i="0"/>
            <a:t>Azure API Management - </a:t>
          </a:r>
          <a:r>
            <a:rPr lang="en-US" b="0" i="0"/>
            <a:t>Because API needs are handled by Dataverse Web API, and because Dataverse provides a role-based security model that can handle most integration scenarios, you might not need to consider Microsoft Azure API Management often. </a:t>
          </a:r>
          <a:endParaRPr lang="en-US"/>
        </a:p>
      </dgm:t>
    </dgm:pt>
    <dgm:pt modelId="{91FAB6CD-D10D-471A-B8F5-1C55A9CF1370}" type="parTrans" cxnId="{14C13D3B-E6DC-478A-ABC1-980DA7A43059}">
      <dgm:prSet/>
      <dgm:spPr/>
      <dgm:t>
        <a:bodyPr/>
        <a:lstStyle/>
        <a:p>
          <a:endParaRPr lang="en-US"/>
        </a:p>
      </dgm:t>
    </dgm:pt>
    <dgm:pt modelId="{5A4CD865-C754-472C-960A-BABFCBC6AE56}" type="sibTrans" cxnId="{14C13D3B-E6DC-478A-ABC1-980DA7A43059}">
      <dgm:prSet/>
      <dgm:spPr/>
      <dgm:t>
        <a:bodyPr/>
        <a:lstStyle/>
        <a:p>
          <a:endParaRPr lang="en-US"/>
        </a:p>
      </dgm:t>
    </dgm:pt>
    <dgm:pt modelId="{2A08FFF4-2941-4EEE-91BC-639DB57B9383}">
      <dgm:prSet/>
      <dgm:spPr/>
      <dgm:t>
        <a:bodyPr/>
        <a:lstStyle/>
        <a:p>
          <a:r>
            <a:rPr lang="en-US" b="1" i="0"/>
            <a:t>Event Grid - </a:t>
          </a:r>
          <a:r>
            <a:rPr lang="en-US" b="0" i="0"/>
            <a:t>Microsoft Azure Event Grid is an event-driven, publish-subscribe framework that allows you to handle various events. </a:t>
          </a:r>
          <a:endParaRPr lang="en-US"/>
        </a:p>
      </dgm:t>
    </dgm:pt>
    <dgm:pt modelId="{D9DCB051-746D-4AF9-91D1-D8E25FDED7EB}" type="parTrans" cxnId="{F0A5E751-C0E0-4F94-A70A-D08EA796F3DE}">
      <dgm:prSet/>
      <dgm:spPr/>
      <dgm:t>
        <a:bodyPr/>
        <a:lstStyle/>
        <a:p>
          <a:endParaRPr lang="en-US"/>
        </a:p>
      </dgm:t>
    </dgm:pt>
    <dgm:pt modelId="{7268700D-4861-42D8-85A2-3945BB848BB0}" type="sibTrans" cxnId="{F0A5E751-C0E0-4F94-A70A-D08EA796F3DE}">
      <dgm:prSet/>
      <dgm:spPr/>
      <dgm:t>
        <a:bodyPr/>
        <a:lstStyle/>
        <a:p>
          <a:endParaRPr lang="en-US"/>
        </a:p>
      </dgm:t>
    </dgm:pt>
    <dgm:pt modelId="{CFE923EF-696F-45CB-86E8-3B3DCB9B63B7}">
      <dgm:prSet/>
      <dgm:spPr/>
      <dgm:t>
        <a:bodyPr/>
        <a:lstStyle/>
        <a:p>
          <a:r>
            <a:rPr lang="en-US" b="1" i="0"/>
            <a:t>Event Hubs - </a:t>
          </a:r>
          <a:r>
            <a:rPr lang="en-US" b="0" i="0"/>
            <a:t>Azure Event Hubs is Microsoft's version of Apache Kafka and provides a real-time data ingestion service that supports millions of events per second. </a:t>
          </a:r>
          <a:endParaRPr lang="en-US"/>
        </a:p>
      </dgm:t>
    </dgm:pt>
    <dgm:pt modelId="{9F29F67D-F204-4412-8D39-4DDF808A34A1}" type="parTrans" cxnId="{79CD7681-2C77-4CF9-B223-ED056F74F6B7}">
      <dgm:prSet/>
      <dgm:spPr/>
      <dgm:t>
        <a:bodyPr/>
        <a:lstStyle/>
        <a:p>
          <a:endParaRPr lang="en-US"/>
        </a:p>
      </dgm:t>
    </dgm:pt>
    <dgm:pt modelId="{B9526AB8-016E-4427-930C-9F394632DC9D}" type="sibTrans" cxnId="{79CD7681-2C77-4CF9-B223-ED056F74F6B7}">
      <dgm:prSet/>
      <dgm:spPr/>
      <dgm:t>
        <a:bodyPr/>
        <a:lstStyle/>
        <a:p>
          <a:endParaRPr lang="en-US"/>
        </a:p>
      </dgm:t>
    </dgm:pt>
    <dgm:pt modelId="{2D9F72E9-98A4-452B-B5C7-7590914B0809}" type="pres">
      <dgm:prSet presAssocID="{6EECBFB9-8390-49B4-82E5-3B7978675797}" presName="linear" presStyleCnt="0">
        <dgm:presLayoutVars>
          <dgm:animLvl val="lvl"/>
          <dgm:resizeHandles val="exact"/>
        </dgm:presLayoutVars>
      </dgm:prSet>
      <dgm:spPr/>
    </dgm:pt>
    <dgm:pt modelId="{D07EC65A-7C25-47F9-B1D0-D9822B9FC8CE}" type="pres">
      <dgm:prSet presAssocID="{8EC36BCB-E3D3-49B7-B354-A030643C0A25}" presName="parentText" presStyleLbl="node1" presStyleIdx="0" presStyleCnt="5">
        <dgm:presLayoutVars>
          <dgm:chMax val="0"/>
          <dgm:bulletEnabled val="1"/>
        </dgm:presLayoutVars>
      </dgm:prSet>
      <dgm:spPr/>
    </dgm:pt>
    <dgm:pt modelId="{6290E19B-BE7F-444C-B902-BA52DF92B9CC}" type="pres">
      <dgm:prSet presAssocID="{A83F35C9-BDA9-4323-9D76-8EFB6AA04D73}" presName="spacer" presStyleCnt="0"/>
      <dgm:spPr/>
    </dgm:pt>
    <dgm:pt modelId="{0F32C4A5-94F6-4CFA-9878-4CE8FA1636FE}" type="pres">
      <dgm:prSet presAssocID="{24DB7554-94A9-4607-BAD9-8A91C01E4729}" presName="parentText" presStyleLbl="node1" presStyleIdx="1" presStyleCnt="5">
        <dgm:presLayoutVars>
          <dgm:chMax val="0"/>
          <dgm:bulletEnabled val="1"/>
        </dgm:presLayoutVars>
      </dgm:prSet>
      <dgm:spPr/>
    </dgm:pt>
    <dgm:pt modelId="{34C9C9DC-0FEA-44EB-810D-A98DF0495DF1}" type="pres">
      <dgm:prSet presAssocID="{7588A713-1394-42C5-819D-437F44229DE8}" presName="spacer" presStyleCnt="0"/>
      <dgm:spPr/>
    </dgm:pt>
    <dgm:pt modelId="{1EFD1EE7-D5D3-408D-98CE-109799FC8522}" type="pres">
      <dgm:prSet presAssocID="{89DEC992-0E5D-4D29-89B7-8664B7F2EB34}" presName="parentText" presStyleLbl="node1" presStyleIdx="2" presStyleCnt="5">
        <dgm:presLayoutVars>
          <dgm:chMax val="0"/>
          <dgm:bulletEnabled val="1"/>
        </dgm:presLayoutVars>
      </dgm:prSet>
      <dgm:spPr/>
    </dgm:pt>
    <dgm:pt modelId="{EC34C919-3D0A-4F2F-9D25-EE2DE3D3E706}" type="pres">
      <dgm:prSet presAssocID="{5A4CD865-C754-472C-960A-BABFCBC6AE56}" presName="spacer" presStyleCnt="0"/>
      <dgm:spPr/>
    </dgm:pt>
    <dgm:pt modelId="{2901EA6C-773C-44C9-9401-62DAFE1F1B8B}" type="pres">
      <dgm:prSet presAssocID="{2A08FFF4-2941-4EEE-91BC-639DB57B9383}" presName="parentText" presStyleLbl="node1" presStyleIdx="3" presStyleCnt="5">
        <dgm:presLayoutVars>
          <dgm:chMax val="0"/>
          <dgm:bulletEnabled val="1"/>
        </dgm:presLayoutVars>
      </dgm:prSet>
      <dgm:spPr/>
    </dgm:pt>
    <dgm:pt modelId="{9BC5E80B-F25D-4D23-8A31-537B917103EA}" type="pres">
      <dgm:prSet presAssocID="{7268700D-4861-42D8-85A2-3945BB848BB0}" presName="spacer" presStyleCnt="0"/>
      <dgm:spPr/>
    </dgm:pt>
    <dgm:pt modelId="{07BAF11A-5D9C-4EE7-A7F7-267AFC3DBFFA}" type="pres">
      <dgm:prSet presAssocID="{CFE923EF-696F-45CB-86E8-3B3DCB9B63B7}" presName="parentText" presStyleLbl="node1" presStyleIdx="4" presStyleCnt="5">
        <dgm:presLayoutVars>
          <dgm:chMax val="0"/>
          <dgm:bulletEnabled val="1"/>
        </dgm:presLayoutVars>
      </dgm:prSet>
      <dgm:spPr/>
    </dgm:pt>
  </dgm:ptLst>
  <dgm:cxnLst>
    <dgm:cxn modelId="{02907D23-F4C2-426A-B747-51E16E68BCC8}" type="presOf" srcId="{89DEC992-0E5D-4D29-89B7-8664B7F2EB34}" destId="{1EFD1EE7-D5D3-408D-98CE-109799FC8522}" srcOrd="0" destOrd="0" presId="urn:microsoft.com/office/officeart/2005/8/layout/vList2"/>
    <dgm:cxn modelId="{3395C526-8B79-4282-B720-30A586AB3205}" type="presOf" srcId="{2A08FFF4-2941-4EEE-91BC-639DB57B9383}" destId="{2901EA6C-773C-44C9-9401-62DAFE1F1B8B}" srcOrd="0" destOrd="0" presId="urn:microsoft.com/office/officeart/2005/8/layout/vList2"/>
    <dgm:cxn modelId="{14C13D3B-E6DC-478A-ABC1-980DA7A43059}" srcId="{6EECBFB9-8390-49B4-82E5-3B7978675797}" destId="{89DEC992-0E5D-4D29-89B7-8664B7F2EB34}" srcOrd="2" destOrd="0" parTransId="{91FAB6CD-D10D-471A-B8F5-1C55A9CF1370}" sibTransId="{5A4CD865-C754-472C-960A-BABFCBC6AE56}"/>
    <dgm:cxn modelId="{59CFBD6F-9A24-4A3B-BAD3-05C27E7E78AE}" type="presOf" srcId="{24DB7554-94A9-4607-BAD9-8A91C01E4729}" destId="{0F32C4A5-94F6-4CFA-9878-4CE8FA1636FE}" srcOrd="0" destOrd="0" presId="urn:microsoft.com/office/officeart/2005/8/layout/vList2"/>
    <dgm:cxn modelId="{F0A5E751-C0E0-4F94-A70A-D08EA796F3DE}" srcId="{6EECBFB9-8390-49B4-82E5-3B7978675797}" destId="{2A08FFF4-2941-4EEE-91BC-639DB57B9383}" srcOrd="3" destOrd="0" parTransId="{D9DCB051-746D-4AF9-91D1-D8E25FDED7EB}" sibTransId="{7268700D-4861-42D8-85A2-3945BB848BB0}"/>
    <dgm:cxn modelId="{BBE3A27F-9CF4-4A3B-A847-E76BB4730685}" type="presOf" srcId="{6EECBFB9-8390-49B4-82E5-3B7978675797}" destId="{2D9F72E9-98A4-452B-B5C7-7590914B0809}" srcOrd="0" destOrd="0" presId="urn:microsoft.com/office/officeart/2005/8/layout/vList2"/>
    <dgm:cxn modelId="{79CD7681-2C77-4CF9-B223-ED056F74F6B7}" srcId="{6EECBFB9-8390-49B4-82E5-3B7978675797}" destId="{CFE923EF-696F-45CB-86E8-3B3DCB9B63B7}" srcOrd="4" destOrd="0" parTransId="{9F29F67D-F204-4412-8D39-4DDF808A34A1}" sibTransId="{B9526AB8-016E-4427-930C-9F394632DC9D}"/>
    <dgm:cxn modelId="{5FE67993-5DB0-43F4-B3BD-A55589A8FA1A}" srcId="{6EECBFB9-8390-49B4-82E5-3B7978675797}" destId="{24DB7554-94A9-4607-BAD9-8A91C01E4729}" srcOrd="1" destOrd="0" parTransId="{7B9BFD7D-9E73-41A6-A6C4-9709AEC20ED8}" sibTransId="{7588A713-1394-42C5-819D-437F44229DE8}"/>
    <dgm:cxn modelId="{74B11BBB-9042-46CF-AD4E-6609CB6D34AA}" type="presOf" srcId="{8EC36BCB-E3D3-49B7-B354-A030643C0A25}" destId="{D07EC65A-7C25-47F9-B1D0-D9822B9FC8CE}" srcOrd="0" destOrd="0" presId="urn:microsoft.com/office/officeart/2005/8/layout/vList2"/>
    <dgm:cxn modelId="{750654BE-1C13-4929-A815-E34B22DB7989}" srcId="{6EECBFB9-8390-49B4-82E5-3B7978675797}" destId="{8EC36BCB-E3D3-49B7-B354-A030643C0A25}" srcOrd="0" destOrd="0" parTransId="{5D5C5D66-46FF-4733-8341-0B797985AA31}" sibTransId="{A83F35C9-BDA9-4323-9D76-8EFB6AA04D73}"/>
    <dgm:cxn modelId="{9939E4C1-AB28-41C6-A2E5-9509B695CB74}" type="presOf" srcId="{CFE923EF-696F-45CB-86E8-3B3DCB9B63B7}" destId="{07BAF11A-5D9C-4EE7-A7F7-267AFC3DBFFA}" srcOrd="0" destOrd="0" presId="urn:microsoft.com/office/officeart/2005/8/layout/vList2"/>
    <dgm:cxn modelId="{991EDF60-4896-40DE-AD2C-8D35B2D5C9CA}" type="presParOf" srcId="{2D9F72E9-98A4-452B-B5C7-7590914B0809}" destId="{D07EC65A-7C25-47F9-B1D0-D9822B9FC8CE}" srcOrd="0" destOrd="0" presId="urn:microsoft.com/office/officeart/2005/8/layout/vList2"/>
    <dgm:cxn modelId="{BF0EE9D3-64A7-4968-8337-283006154FA6}" type="presParOf" srcId="{2D9F72E9-98A4-452B-B5C7-7590914B0809}" destId="{6290E19B-BE7F-444C-B902-BA52DF92B9CC}" srcOrd="1" destOrd="0" presId="urn:microsoft.com/office/officeart/2005/8/layout/vList2"/>
    <dgm:cxn modelId="{C125513A-40A6-4393-BD9F-2D84C6EB97C7}" type="presParOf" srcId="{2D9F72E9-98A4-452B-B5C7-7590914B0809}" destId="{0F32C4A5-94F6-4CFA-9878-4CE8FA1636FE}" srcOrd="2" destOrd="0" presId="urn:microsoft.com/office/officeart/2005/8/layout/vList2"/>
    <dgm:cxn modelId="{680BE351-CE91-4F97-ACFC-13B302102761}" type="presParOf" srcId="{2D9F72E9-98A4-452B-B5C7-7590914B0809}" destId="{34C9C9DC-0FEA-44EB-810D-A98DF0495DF1}" srcOrd="3" destOrd="0" presId="urn:microsoft.com/office/officeart/2005/8/layout/vList2"/>
    <dgm:cxn modelId="{D611A5F7-2337-41F7-B582-544BDE2984ED}" type="presParOf" srcId="{2D9F72E9-98A4-452B-B5C7-7590914B0809}" destId="{1EFD1EE7-D5D3-408D-98CE-109799FC8522}" srcOrd="4" destOrd="0" presId="urn:microsoft.com/office/officeart/2005/8/layout/vList2"/>
    <dgm:cxn modelId="{6924B684-B9ED-4A08-B0F0-BA26B8598BE1}" type="presParOf" srcId="{2D9F72E9-98A4-452B-B5C7-7590914B0809}" destId="{EC34C919-3D0A-4F2F-9D25-EE2DE3D3E706}" srcOrd="5" destOrd="0" presId="urn:microsoft.com/office/officeart/2005/8/layout/vList2"/>
    <dgm:cxn modelId="{7ACF871E-E4C4-4D47-BFF6-29680313015A}" type="presParOf" srcId="{2D9F72E9-98A4-452B-B5C7-7590914B0809}" destId="{2901EA6C-773C-44C9-9401-62DAFE1F1B8B}" srcOrd="6" destOrd="0" presId="urn:microsoft.com/office/officeart/2005/8/layout/vList2"/>
    <dgm:cxn modelId="{D529A96C-1AA9-4EB1-B3DA-707B5652566F}" type="presParOf" srcId="{2D9F72E9-98A4-452B-B5C7-7590914B0809}" destId="{9BC5E80B-F25D-4D23-8A31-537B917103EA}" srcOrd="7" destOrd="0" presId="urn:microsoft.com/office/officeart/2005/8/layout/vList2"/>
    <dgm:cxn modelId="{2D9F6468-5D05-4656-BCD6-929C0680B443}" type="presParOf" srcId="{2D9F72E9-98A4-452B-B5C7-7590914B0809}" destId="{07BAF11A-5D9C-4EE7-A7F7-267AFC3DBFF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3EFE05-5099-4331-8475-B6785EBE946F}"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6A3A715-1F64-4E6B-AE34-78052FB0A931}">
      <dgm:prSet/>
      <dgm:spPr/>
      <dgm:t>
        <a:bodyPr/>
        <a:lstStyle/>
        <a:p>
          <a:r>
            <a:rPr lang="en-US" b="1" i="0">
              <a:solidFill>
                <a:schemeClr val="bg1"/>
              </a:solidFill>
            </a:rPr>
            <a:t>Queue - </a:t>
          </a:r>
          <a:r>
            <a:rPr lang="en-US" b="0" i="0">
              <a:solidFill>
                <a:schemeClr val="bg1"/>
              </a:solidFill>
            </a:rPr>
            <a:t>Queue listeners are not required for this type of queue. You can consume queued messages in a "destructive" or "non-destructive" read. A destructive read will read the message from the queue and remove it, whereas a non-destructive read will not remove the message from the queue. This method is useful for "send-and-forget" scenarios where it is not critical that the message is received at a given point of time.</a:t>
          </a:r>
          <a:endParaRPr lang="en-US" dirty="0">
            <a:solidFill>
              <a:schemeClr val="bg1"/>
            </a:solidFill>
          </a:endParaRPr>
        </a:p>
      </dgm:t>
    </dgm:pt>
    <dgm:pt modelId="{2BF486C7-692B-4A57-B7A9-2AEF10606EDE}" type="parTrans" cxnId="{E28CF404-CF2A-40C2-83CE-EAFE18695C5C}">
      <dgm:prSet/>
      <dgm:spPr/>
      <dgm:t>
        <a:bodyPr/>
        <a:lstStyle/>
        <a:p>
          <a:endParaRPr lang="en-US" sz="1600">
            <a:solidFill>
              <a:schemeClr val="bg1"/>
            </a:solidFill>
          </a:endParaRPr>
        </a:p>
      </dgm:t>
    </dgm:pt>
    <dgm:pt modelId="{2566BFFD-B147-4C77-9FAC-C1A9990A53DC}" type="sibTrans" cxnId="{E28CF404-CF2A-40C2-83CE-EAFE18695C5C}">
      <dgm:prSet/>
      <dgm:spPr/>
      <dgm:t>
        <a:bodyPr/>
        <a:lstStyle/>
        <a:p>
          <a:endParaRPr lang="en-US">
            <a:solidFill>
              <a:schemeClr val="bg1"/>
            </a:solidFill>
          </a:endParaRPr>
        </a:p>
      </dgm:t>
    </dgm:pt>
    <dgm:pt modelId="{B89D90F1-BAEB-4BF8-B528-4E65ABB8325D}">
      <dgm:prSet/>
      <dgm:spPr/>
      <dgm:t>
        <a:bodyPr/>
        <a:lstStyle/>
        <a:p>
          <a:r>
            <a:rPr lang="en-US" b="1" i="0">
              <a:solidFill>
                <a:schemeClr val="bg1"/>
              </a:solidFill>
            </a:rPr>
            <a:t>Topic - </a:t>
          </a:r>
          <a:r>
            <a:rPr lang="en-US" b="0" i="0">
              <a:solidFill>
                <a:schemeClr val="bg1"/>
              </a:solidFill>
            </a:rPr>
            <a:t>Topic listeners are similar to queue listeners, except that one or more listeners can subscribe to receive messages for a given topic. This type is useful if you require multiple consumers for a given message.</a:t>
          </a:r>
          <a:endParaRPr lang="en-US">
            <a:solidFill>
              <a:schemeClr val="bg1"/>
            </a:solidFill>
          </a:endParaRPr>
        </a:p>
      </dgm:t>
    </dgm:pt>
    <dgm:pt modelId="{047A4F6F-EFFC-4097-B1E5-688C729C1DB4}" type="parTrans" cxnId="{A935AB68-6972-484E-991B-DFCB16C7F216}">
      <dgm:prSet/>
      <dgm:spPr/>
      <dgm:t>
        <a:bodyPr/>
        <a:lstStyle/>
        <a:p>
          <a:endParaRPr lang="en-US" sz="1600">
            <a:solidFill>
              <a:schemeClr val="bg1"/>
            </a:solidFill>
          </a:endParaRPr>
        </a:p>
      </dgm:t>
    </dgm:pt>
    <dgm:pt modelId="{A1BB5EF1-7BBF-4F81-A9C1-AE793E8BA1FA}" type="sibTrans" cxnId="{A935AB68-6972-484E-991B-DFCB16C7F216}">
      <dgm:prSet/>
      <dgm:spPr/>
      <dgm:t>
        <a:bodyPr/>
        <a:lstStyle/>
        <a:p>
          <a:endParaRPr lang="en-US">
            <a:solidFill>
              <a:schemeClr val="bg1"/>
            </a:solidFill>
          </a:endParaRPr>
        </a:p>
      </dgm:t>
    </dgm:pt>
    <dgm:pt modelId="{AFBFB631-1983-4C46-829C-BA86D437F521}">
      <dgm:prSet/>
      <dgm:spPr/>
      <dgm:t>
        <a:bodyPr/>
        <a:lstStyle/>
        <a:p>
          <a:r>
            <a:rPr lang="en-US" b="1" i="0">
              <a:solidFill>
                <a:schemeClr val="bg1"/>
              </a:solidFill>
            </a:rPr>
            <a:t>One-way - </a:t>
          </a:r>
          <a:r>
            <a:rPr lang="en-US" b="0" i="0">
              <a:solidFill>
                <a:schemeClr val="bg1"/>
              </a:solidFill>
            </a:rPr>
            <a:t>One-way contracts require that an active event listener be available to consume a message that is posted to the Service Bus queue. If no active listener is available, the post will fail. If the post fails, Dataverse will retry posting the message in exponentially larger and larger time spans until the asynchronous system job is eventually canceled. In this case, the System Job status of this event will be set to </a:t>
          </a:r>
          <a:r>
            <a:rPr lang="en-US" b="1" i="0">
              <a:solidFill>
                <a:schemeClr val="bg1"/>
              </a:solidFill>
            </a:rPr>
            <a:t>Failed</a:t>
          </a:r>
          <a:r>
            <a:rPr lang="en-US" b="0" i="0">
              <a:solidFill>
                <a:schemeClr val="bg1"/>
              </a:solidFill>
            </a:rPr>
            <a:t>.</a:t>
          </a:r>
          <a:endParaRPr lang="en-US">
            <a:solidFill>
              <a:schemeClr val="bg1"/>
            </a:solidFill>
          </a:endParaRPr>
        </a:p>
      </dgm:t>
    </dgm:pt>
    <dgm:pt modelId="{DABB25BF-5CED-4BB4-B9AB-89683B97627E}" type="parTrans" cxnId="{C89CFA26-E69D-49AB-A9DC-3811580E7931}">
      <dgm:prSet/>
      <dgm:spPr/>
      <dgm:t>
        <a:bodyPr/>
        <a:lstStyle/>
        <a:p>
          <a:endParaRPr lang="en-US" sz="1600">
            <a:solidFill>
              <a:schemeClr val="bg1"/>
            </a:solidFill>
          </a:endParaRPr>
        </a:p>
      </dgm:t>
    </dgm:pt>
    <dgm:pt modelId="{11297543-9F12-4BF8-ABDA-D32DA9D37B41}" type="sibTrans" cxnId="{C89CFA26-E69D-49AB-A9DC-3811580E7931}">
      <dgm:prSet/>
      <dgm:spPr/>
      <dgm:t>
        <a:bodyPr/>
        <a:lstStyle/>
        <a:p>
          <a:endParaRPr lang="en-US">
            <a:solidFill>
              <a:schemeClr val="bg1"/>
            </a:solidFill>
          </a:endParaRPr>
        </a:p>
      </dgm:t>
    </dgm:pt>
    <dgm:pt modelId="{F38CAC66-9B74-4097-862D-C83333974D85}">
      <dgm:prSet/>
      <dgm:spPr/>
      <dgm:t>
        <a:bodyPr/>
        <a:lstStyle/>
        <a:p>
          <a:r>
            <a:rPr lang="en-US" b="1" i="0">
              <a:solidFill>
                <a:schemeClr val="bg1"/>
              </a:solidFill>
            </a:rPr>
            <a:t>Two-way - </a:t>
          </a:r>
          <a:r>
            <a:rPr lang="en-US" b="0" i="0">
              <a:solidFill>
                <a:schemeClr val="bg1"/>
              </a:solidFill>
            </a:rPr>
            <a:t>Two-way contracts are similar to one-way contracts, except that they also provide the ability to return a string value from the listener. If you've registered a custom Azure-aware plug-in to post your message, you can then consume this returned data within your plug-in. A common application of this scenario might be if you want to retrieve the ID of a record that was created in an external system as part of your listener's process to maintain it in your Dataverse environment.</a:t>
          </a:r>
          <a:endParaRPr lang="en-US" dirty="0">
            <a:solidFill>
              <a:schemeClr val="bg1"/>
            </a:solidFill>
          </a:endParaRPr>
        </a:p>
      </dgm:t>
    </dgm:pt>
    <dgm:pt modelId="{A6376DF4-2C14-4AE8-83B8-95549852F3BC}" type="parTrans" cxnId="{D3F8AB41-2B48-49DF-A897-B3EF2521BE6C}">
      <dgm:prSet/>
      <dgm:spPr/>
      <dgm:t>
        <a:bodyPr/>
        <a:lstStyle/>
        <a:p>
          <a:endParaRPr lang="en-US" sz="1600">
            <a:solidFill>
              <a:schemeClr val="bg1"/>
            </a:solidFill>
          </a:endParaRPr>
        </a:p>
      </dgm:t>
    </dgm:pt>
    <dgm:pt modelId="{EF6D3FBC-6E37-4C54-BA0D-A28AA39D5AD0}" type="sibTrans" cxnId="{D3F8AB41-2B48-49DF-A897-B3EF2521BE6C}">
      <dgm:prSet/>
      <dgm:spPr/>
      <dgm:t>
        <a:bodyPr/>
        <a:lstStyle/>
        <a:p>
          <a:endParaRPr lang="en-US">
            <a:solidFill>
              <a:schemeClr val="bg1"/>
            </a:solidFill>
          </a:endParaRPr>
        </a:p>
      </dgm:t>
    </dgm:pt>
    <dgm:pt modelId="{B7BD9695-DEA4-40F9-B359-B8B0FCEB70C5}">
      <dgm:prSet/>
      <dgm:spPr/>
      <dgm:t>
        <a:bodyPr/>
        <a:lstStyle/>
        <a:p>
          <a:r>
            <a:rPr lang="en-US" b="1" i="0">
              <a:solidFill>
                <a:schemeClr val="bg1"/>
              </a:solidFill>
            </a:rPr>
            <a:t>REST - </a:t>
          </a:r>
          <a:r>
            <a:rPr lang="en-US" b="0" i="0">
              <a:solidFill>
                <a:schemeClr val="bg1"/>
              </a:solidFill>
            </a:rPr>
            <a:t>REST contracts are similar to two-way contracts except that it is exposed on a REST endpoint.</a:t>
          </a:r>
          <a:endParaRPr lang="en-US">
            <a:solidFill>
              <a:schemeClr val="bg1"/>
            </a:solidFill>
          </a:endParaRPr>
        </a:p>
      </dgm:t>
    </dgm:pt>
    <dgm:pt modelId="{7D58EEA4-3897-4D10-988E-4078621ACB19}" type="parTrans" cxnId="{B2B25626-0D89-4AF8-ABB4-E455783D9166}">
      <dgm:prSet/>
      <dgm:spPr/>
      <dgm:t>
        <a:bodyPr/>
        <a:lstStyle/>
        <a:p>
          <a:endParaRPr lang="en-US" sz="1600">
            <a:solidFill>
              <a:schemeClr val="bg1"/>
            </a:solidFill>
          </a:endParaRPr>
        </a:p>
      </dgm:t>
    </dgm:pt>
    <dgm:pt modelId="{2EDC7AAF-4006-4684-B296-2A7B19E0AD0E}" type="sibTrans" cxnId="{B2B25626-0D89-4AF8-ABB4-E455783D9166}">
      <dgm:prSet/>
      <dgm:spPr/>
      <dgm:t>
        <a:bodyPr/>
        <a:lstStyle/>
        <a:p>
          <a:endParaRPr lang="en-US">
            <a:solidFill>
              <a:schemeClr val="bg1"/>
            </a:solidFill>
          </a:endParaRPr>
        </a:p>
      </dgm:t>
    </dgm:pt>
    <dgm:pt modelId="{6D0C11FA-F5C5-4A3D-8B7D-FFE6BBFE65EC}" type="pres">
      <dgm:prSet presAssocID="{383EFE05-5099-4331-8475-B6785EBE946F}" presName="vert0" presStyleCnt="0">
        <dgm:presLayoutVars>
          <dgm:dir/>
          <dgm:animOne val="branch"/>
          <dgm:animLvl val="lvl"/>
        </dgm:presLayoutVars>
      </dgm:prSet>
      <dgm:spPr/>
    </dgm:pt>
    <dgm:pt modelId="{CDBB158F-EED9-44D6-B91D-57D76671961E}" type="pres">
      <dgm:prSet presAssocID="{C6A3A715-1F64-4E6B-AE34-78052FB0A931}" presName="thickLine" presStyleLbl="alignNode1" presStyleIdx="0" presStyleCnt="5"/>
      <dgm:spPr/>
    </dgm:pt>
    <dgm:pt modelId="{5E7D5A74-F459-4E54-B418-45B2B4798C6A}" type="pres">
      <dgm:prSet presAssocID="{C6A3A715-1F64-4E6B-AE34-78052FB0A931}" presName="horz1" presStyleCnt="0"/>
      <dgm:spPr/>
    </dgm:pt>
    <dgm:pt modelId="{6EF0675E-942B-488B-B653-A8E715F7C42B}" type="pres">
      <dgm:prSet presAssocID="{C6A3A715-1F64-4E6B-AE34-78052FB0A931}" presName="tx1" presStyleLbl="revTx" presStyleIdx="0" presStyleCnt="5"/>
      <dgm:spPr/>
    </dgm:pt>
    <dgm:pt modelId="{E68C934C-E34A-416E-9B34-25376FD826BA}" type="pres">
      <dgm:prSet presAssocID="{C6A3A715-1F64-4E6B-AE34-78052FB0A931}" presName="vert1" presStyleCnt="0"/>
      <dgm:spPr/>
    </dgm:pt>
    <dgm:pt modelId="{1531C052-F185-4022-87DC-1CBF6EF1453A}" type="pres">
      <dgm:prSet presAssocID="{B89D90F1-BAEB-4BF8-B528-4E65ABB8325D}" presName="thickLine" presStyleLbl="alignNode1" presStyleIdx="1" presStyleCnt="5"/>
      <dgm:spPr/>
    </dgm:pt>
    <dgm:pt modelId="{007F1D47-7914-43D7-A0D9-1301BFC51844}" type="pres">
      <dgm:prSet presAssocID="{B89D90F1-BAEB-4BF8-B528-4E65ABB8325D}" presName="horz1" presStyleCnt="0"/>
      <dgm:spPr/>
    </dgm:pt>
    <dgm:pt modelId="{43DD0077-5021-4F58-A78F-CA3BE5049B3F}" type="pres">
      <dgm:prSet presAssocID="{B89D90F1-BAEB-4BF8-B528-4E65ABB8325D}" presName="tx1" presStyleLbl="revTx" presStyleIdx="1" presStyleCnt="5"/>
      <dgm:spPr/>
    </dgm:pt>
    <dgm:pt modelId="{84F93042-B71E-4C05-85A3-F3359B647C67}" type="pres">
      <dgm:prSet presAssocID="{B89D90F1-BAEB-4BF8-B528-4E65ABB8325D}" presName="vert1" presStyleCnt="0"/>
      <dgm:spPr/>
    </dgm:pt>
    <dgm:pt modelId="{4EAEC300-B4B6-4283-8039-FE697FFB34D5}" type="pres">
      <dgm:prSet presAssocID="{AFBFB631-1983-4C46-829C-BA86D437F521}" presName="thickLine" presStyleLbl="alignNode1" presStyleIdx="2" presStyleCnt="5"/>
      <dgm:spPr/>
    </dgm:pt>
    <dgm:pt modelId="{9CA832EE-573A-4B7B-814C-28FD0EEC6F9C}" type="pres">
      <dgm:prSet presAssocID="{AFBFB631-1983-4C46-829C-BA86D437F521}" presName="horz1" presStyleCnt="0"/>
      <dgm:spPr/>
    </dgm:pt>
    <dgm:pt modelId="{9E060940-1A19-4B34-B64F-B0F2D15D526C}" type="pres">
      <dgm:prSet presAssocID="{AFBFB631-1983-4C46-829C-BA86D437F521}" presName="tx1" presStyleLbl="revTx" presStyleIdx="2" presStyleCnt="5"/>
      <dgm:spPr/>
    </dgm:pt>
    <dgm:pt modelId="{80791654-C34C-462A-8422-2FAE76C4C2AF}" type="pres">
      <dgm:prSet presAssocID="{AFBFB631-1983-4C46-829C-BA86D437F521}" presName="vert1" presStyleCnt="0"/>
      <dgm:spPr/>
    </dgm:pt>
    <dgm:pt modelId="{BB61E15B-B07A-4B3B-8215-34BAD0BF9B58}" type="pres">
      <dgm:prSet presAssocID="{F38CAC66-9B74-4097-862D-C83333974D85}" presName="thickLine" presStyleLbl="alignNode1" presStyleIdx="3" presStyleCnt="5"/>
      <dgm:spPr/>
    </dgm:pt>
    <dgm:pt modelId="{0695E2D0-ED22-4EF4-8AB7-D663F372C471}" type="pres">
      <dgm:prSet presAssocID="{F38CAC66-9B74-4097-862D-C83333974D85}" presName="horz1" presStyleCnt="0"/>
      <dgm:spPr/>
    </dgm:pt>
    <dgm:pt modelId="{9E3030CD-8410-465C-92E2-23B4077883A2}" type="pres">
      <dgm:prSet presAssocID="{F38CAC66-9B74-4097-862D-C83333974D85}" presName="tx1" presStyleLbl="revTx" presStyleIdx="3" presStyleCnt="5"/>
      <dgm:spPr/>
    </dgm:pt>
    <dgm:pt modelId="{880B342B-70CA-4B13-A102-647835FB09DE}" type="pres">
      <dgm:prSet presAssocID="{F38CAC66-9B74-4097-862D-C83333974D85}" presName="vert1" presStyleCnt="0"/>
      <dgm:spPr/>
    </dgm:pt>
    <dgm:pt modelId="{E5BF9F29-D3A3-4330-9C29-DB0ABC65DC87}" type="pres">
      <dgm:prSet presAssocID="{B7BD9695-DEA4-40F9-B359-B8B0FCEB70C5}" presName="thickLine" presStyleLbl="alignNode1" presStyleIdx="4" presStyleCnt="5"/>
      <dgm:spPr/>
    </dgm:pt>
    <dgm:pt modelId="{2376C55B-0C67-4761-8E37-9B9DA063B860}" type="pres">
      <dgm:prSet presAssocID="{B7BD9695-DEA4-40F9-B359-B8B0FCEB70C5}" presName="horz1" presStyleCnt="0"/>
      <dgm:spPr/>
    </dgm:pt>
    <dgm:pt modelId="{23B5CC4E-37CF-48BC-A932-FC2C72B26283}" type="pres">
      <dgm:prSet presAssocID="{B7BD9695-DEA4-40F9-B359-B8B0FCEB70C5}" presName="tx1" presStyleLbl="revTx" presStyleIdx="4" presStyleCnt="5"/>
      <dgm:spPr/>
    </dgm:pt>
    <dgm:pt modelId="{D0DF0E44-CF8A-46EB-B962-7CD4EA7B3662}" type="pres">
      <dgm:prSet presAssocID="{B7BD9695-DEA4-40F9-B359-B8B0FCEB70C5}" presName="vert1" presStyleCnt="0"/>
      <dgm:spPr/>
    </dgm:pt>
  </dgm:ptLst>
  <dgm:cxnLst>
    <dgm:cxn modelId="{E28CF404-CF2A-40C2-83CE-EAFE18695C5C}" srcId="{383EFE05-5099-4331-8475-B6785EBE946F}" destId="{C6A3A715-1F64-4E6B-AE34-78052FB0A931}" srcOrd="0" destOrd="0" parTransId="{2BF486C7-692B-4A57-B7A9-2AEF10606EDE}" sibTransId="{2566BFFD-B147-4C77-9FAC-C1A9990A53DC}"/>
    <dgm:cxn modelId="{B2B25626-0D89-4AF8-ABB4-E455783D9166}" srcId="{383EFE05-5099-4331-8475-B6785EBE946F}" destId="{B7BD9695-DEA4-40F9-B359-B8B0FCEB70C5}" srcOrd="4" destOrd="0" parTransId="{7D58EEA4-3897-4D10-988E-4078621ACB19}" sibTransId="{2EDC7AAF-4006-4684-B296-2A7B19E0AD0E}"/>
    <dgm:cxn modelId="{C89CFA26-E69D-49AB-A9DC-3811580E7931}" srcId="{383EFE05-5099-4331-8475-B6785EBE946F}" destId="{AFBFB631-1983-4C46-829C-BA86D437F521}" srcOrd="2" destOrd="0" parTransId="{DABB25BF-5CED-4BB4-B9AB-89683B97627E}" sibTransId="{11297543-9F12-4BF8-ABDA-D32DA9D37B41}"/>
    <dgm:cxn modelId="{F5024B2F-1BA6-4691-9513-62A4C392F934}" type="presOf" srcId="{B7BD9695-DEA4-40F9-B359-B8B0FCEB70C5}" destId="{23B5CC4E-37CF-48BC-A932-FC2C72B26283}" srcOrd="0" destOrd="0" presId="urn:microsoft.com/office/officeart/2008/layout/LinedList"/>
    <dgm:cxn modelId="{9B7D405C-7200-4594-81ED-BC15F5A680D2}" type="presOf" srcId="{F38CAC66-9B74-4097-862D-C83333974D85}" destId="{9E3030CD-8410-465C-92E2-23B4077883A2}" srcOrd="0" destOrd="0" presId="urn:microsoft.com/office/officeart/2008/layout/LinedList"/>
    <dgm:cxn modelId="{D3F8AB41-2B48-49DF-A897-B3EF2521BE6C}" srcId="{383EFE05-5099-4331-8475-B6785EBE946F}" destId="{F38CAC66-9B74-4097-862D-C83333974D85}" srcOrd="3" destOrd="0" parTransId="{A6376DF4-2C14-4AE8-83B8-95549852F3BC}" sibTransId="{EF6D3FBC-6E37-4C54-BA0D-A28AA39D5AD0}"/>
    <dgm:cxn modelId="{A935AB68-6972-484E-991B-DFCB16C7F216}" srcId="{383EFE05-5099-4331-8475-B6785EBE946F}" destId="{B89D90F1-BAEB-4BF8-B528-4E65ABB8325D}" srcOrd="1" destOrd="0" parTransId="{047A4F6F-EFFC-4097-B1E5-688C729C1DB4}" sibTransId="{A1BB5EF1-7BBF-4F81-A9C1-AE793E8BA1FA}"/>
    <dgm:cxn modelId="{93E750B2-0E28-4560-B9D5-BA0F744458AD}" type="presOf" srcId="{383EFE05-5099-4331-8475-B6785EBE946F}" destId="{6D0C11FA-F5C5-4A3D-8B7D-FFE6BBFE65EC}" srcOrd="0" destOrd="0" presId="urn:microsoft.com/office/officeart/2008/layout/LinedList"/>
    <dgm:cxn modelId="{CFCEC8C6-E7EB-4918-B6DF-B6AEF3602492}" type="presOf" srcId="{AFBFB631-1983-4C46-829C-BA86D437F521}" destId="{9E060940-1A19-4B34-B64F-B0F2D15D526C}" srcOrd="0" destOrd="0" presId="urn:microsoft.com/office/officeart/2008/layout/LinedList"/>
    <dgm:cxn modelId="{39808CC7-78FD-4967-ABA4-3AC4C294C84F}" type="presOf" srcId="{C6A3A715-1F64-4E6B-AE34-78052FB0A931}" destId="{6EF0675E-942B-488B-B653-A8E715F7C42B}" srcOrd="0" destOrd="0" presId="urn:microsoft.com/office/officeart/2008/layout/LinedList"/>
    <dgm:cxn modelId="{F397FCC9-44DF-4140-8F03-A72CE7C7633D}" type="presOf" srcId="{B89D90F1-BAEB-4BF8-B528-4E65ABB8325D}" destId="{43DD0077-5021-4F58-A78F-CA3BE5049B3F}" srcOrd="0" destOrd="0" presId="urn:microsoft.com/office/officeart/2008/layout/LinedList"/>
    <dgm:cxn modelId="{34EC2199-0A81-4C84-9EEC-891114B828CA}" type="presParOf" srcId="{6D0C11FA-F5C5-4A3D-8B7D-FFE6BBFE65EC}" destId="{CDBB158F-EED9-44D6-B91D-57D76671961E}" srcOrd="0" destOrd="0" presId="urn:microsoft.com/office/officeart/2008/layout/LinedList"/>
    <dgm:cxn modelId="{3D3421D8-DF82-4170-9B95-87866D9D3B25}" type="presParOf" srcId="{6D0C11FA-F5C5-4A3D-8B7D-FFE6BBFE65EC}" destId="{5E7D5A74-F459-4E54-B418-45B2B4798C6A}" srcOrd="1" destOrd="0" presId="urn:microsoft.com/office/officeart/2008/layout/LinedList"/>
    <dgm:cxn modelId="{AFEF09E2-9E7E-4BCB-918F-175FCC9CC3E8}" type="presParOf" srcId="{5E7D5A74-F459-4E54-B418-45B2B4798C6A}" destId="{6EF0675E-942B-488B-B653-A8E715F7C42B}" srcOrd="0" destOrd="0" presId="urn:microsoft.com/office/officeart/2008/layout/LinedList"/>
    <dgm:cxn modelId="{664E2D41-273A-4F69-A9E5-7469FEB0AC48}" type="presParOf" srcId="{5E7D5A74-F459-4E54-B418-45B2B4798C6A}" destId="{E68C934C-E34A-416E-9B34-25376FD826BA}" srcOrd="1" destOrd="0" presId="urn:microsoft.com/office/officeart/2008/layout/LinedList"/>
    <dgm:cxn modelId="{AB16F3FF-6D93-4692-8533-35A8F522A7F5}" type="presParOf" srcId="{6D0C11FA-F5C5-4A3D-8B7D-FFE6BBFE65EC}" destId="{1531C052-F185-4022-87DC-1CBF6EF1453A}" srcOrd="2" destOrd="0" presId="urn:microsoft.com/office/officeart/2008/layout/LinedList"/>
    <dgm:cxn modelId="{4476F730-9416-4F15-AA70-D99474836951}" type="presParOf" srcId="{6D0C11FA-F5C5-4A3D-8B7D-FFE6BBFE65EC}" destId="{007F1D47-7914-43D7-A0D9-1301BFC51844}" srcOrd="3" destOrd="0" presId="urn:microsoft.com/office/officeart/2008/layout/LinedList"/>
    <dgm:cxn modelId="{4622B8DF-93EA-4E14-B87D-1B77777EA863}" type="presParOf" srcId="{007F1D47-7914-43D7-A0D9-1301BFC51844}" destId="{43DD0077-5021-4F58-A78F-CA3BE5049B3F}" srcOrd="0" destOrd="0" presId="urn:microsoft.com/office/officeart/2008/layout/LinedList"/>
    <dgm:cxn modelId="{8E3D022A-A97A-43F9-BECF-34E476E48262}" type="presParOf" srcId="{007F1D47-7914-43D7-A0D9-1301BFC51844}" destId="{84F93042-B71E-4C05-85A3-F3359B647C67}" srcOrd="1" destOrd="0" presId="urn:microsoft.com/office/officeart/2008/layout/LinedList"/>
    <dgm:cxn modelId="{DE9854CB-94E4-4CF5-B82E-03694E879B67}" type="presParOf" srcId="{6D0C11FA-F5C5-4A3D-8B7D-FFE6BBFE65EC}" destId="{4EAEC300-B4B6-4283-8039-FE697FFB34D5}" srcOrd="4" destOrd="0" presId="urn:microsoft.com/office/officeart/2008/layout/LinedList"/>
    <dgm:cxn modelId="{E61043C0-FF38-4CF7-AFEA-979F312472B4}" type="presParOf" srcId="{6D0C11FA-F5C5-4A3D-8B7D-FFE6BBFE65EC}" destId="{9CA832EE-573A-4B7B-814C-28FD0EEC6F9C}" srcOrd="5" destOrd="0" presId="urn:microsoft.com/office/officeart/2008/layout/LinedList"/>
    <dgm:cxn modelId="{CD1E3FC0-A196-44DB-AA72-820BCEC6F313}" type="presParOf" srcId="{9CA832EE-573A-4B7B-814C-28FD0EEC6F9C}" destId="{9E060940-1A19-4B34-B64F-B0F2D15D526C}" srcOrd="0" destOrd="0" presId="urn:microsoft.com/office/officeart/2008/layout/LinedList"/>
    <dgm:cxn modelId="{BBA14D90-C56F-47FF-8405-D7258913BCAF}" type="presParOf" srcId="{9CA832EE-573A-4B7B-814C-28FD0EEC6F9C}" destId="{80791654-C34C-462A-8422-2FAE76C4C2AF}" srcOrd="1" destOrd="0" presId="urn:microsoft.com/office/officeart/2008/layout/LinedList"/>
    <dgm:cxn modelId="{5A7AE699-AD9F-444A-84DA-6CF34FDB397D}" type="presParOf" srcId="{6D0C11FA-F5C5-4A3D-8B7D-FFE6BBFE65EC}" destId="{BB61E15B-B07A-4B3B-8215-34BAD0BF9B58}" srcOrd="6" destOrd="0" presId="urn:microsoft.com/office/officeart/2008/layout/LinedList"/>
    <dgm:cxn modelId="{3A8204F6-CC90-4540-9AD1-FCC2E498D0A1}" type="presParOf" srcId="{6D0C11FA-F5C5-4A3D-8B7D-FFE6BBFE65EC}" destId="{0695E2D0-ED22-4EF4-8AB7-D663F372C471}" srcOrd="7" destOrd="0" presId="urn:microsoft.com/office/officeart/2008/layout/LinedList"/>
    <dgm:cxn modelId="{7D7FCFFF-9613-4D2B-9AD8-2F42D0BF2CF2}" type="presParOf" srcId="{0695E2D0-ED22-4EF4-8AB7-D663F372C471}" destId="{9E3030CD-8410-465C-92E2-23B4077883A2}" srcOrd="0" destOrd="0" presId="urn:microsoft.com/office/officeart/2008/layout/LinedList"/>
    <dgm:cxn modelId="{18000A45-D55E-479B-ABB8-FE5710CF92E8}" type="presParOf" srcId="{0695E2D0-ED22-4EF4-8AB7-D663F372C471}" destId="{880B342B-70CA-4B13-A102-647835FB09DE}" srcOrd="1" destOrd="0" presId="urn:microsoft.com/office/officeart/2008/layout/LinedList"/>
    <dgm:cxn modelId="{67C467A7-798F-4995-A347-31B8D5ABA8AE}" type="presParOf" srcId="{6D0C11FA-F5C5-4A3D-8B7D-FFE6BBFE65EC}" destId="{E5BF9F29-D3A3-4330-9C29-DB0ABC65DC87}" srcOrd="8" destOrd="0" presId="urn:microsoft.com/office/officeart/2008/layout/LinedList"/>
    <dgm:cxn modelId="{EA4F1AB8-7B7E-42B8-9CBF-0812E3CC9155}" type="presParOf" srcId="{6D0C11FA-F5C5-4A3D-8B7D-FFE6BBFE65EC}" destId="{2376C55B-0C67-4761-8E37-9B9DA063B860}" srcOrd="9" destOrd="0" presId="urn:microsoft.com/office/officeart/2008/layout/LinedList"/>
    <dgm:cxn modelId="{C154C35F-E047-46FD-BC3F-EEB74F5371FC}" type="presParOf" srcId="{2376C55B-0C67-4761-8E37-9B9DA063B860}" destId="{23B5CC4E-37CF-48BC-A932-FC2C72B26283}" srcOrd="0" destOrd="0" presId="urn:microsoft.com/office/officeart/2008/layout/LinedList"/>
    <dgm:cxn modelId="{33530389-0975-4FDC-98FA-5D79A049EF1F}" type="presParOf" srcId="{2376C55B-0C67-4761-8E37-9B9DA063B860}" destId="{D0DF0E44-CF8A-46EB-B962-7CD4EA7B3662}" srcOrd="1" destOrd="0" presId="urn:microsoft.com/office/officeart/2008/layout/LinedList"/>
  </dgm:cxnLst>
  <dgm:bg>
    <a:solidFill>
      <a:srgbClr val="243A5E"/>
    </a:solidFill>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EC65A-7C25-47F9-B1D0-D9822B9FC8CE}">
      <dsp:nvSpPr>
        <dsp:cNvPr id="0" name=""/>
        <dsp:cNvSpPr/>
      </dsp:nvSpPr>
      <dsp:spPr>
        <a:xfrm>
          <a:off x="0" y="304762"/>
          <a:ext cx="11341100"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Logic Apps - </a:t>
          </a:r>
          <a:r>
            <a:rPr lang="en-US" sz="1500" b="0" i="0" kern="1200"/>
            <a:t>Azure Logic Apps provides a robust visual interface in which you can orchestrate complex integrations across your various environments. </a:t>
          </a:r>
          <a:endParaRPr lang="en-US" sz="1500" kern="1200"/>
        </a:p>
      </dsp:txBody>
      <dsp:txXfrm>
        <a:off x="31699" y="336461"/>
        <a:ext cx="11277702" cy="585952"/>
      </dsp:txXfrm>
    </dsp:sp>
    <dsp:sp modelId="{0F32C4A5-94F6-4CFA-9878-4CE8FA1636FE}">
      <dsp:nvSpPr>
        <dsp:cNvPr id="0" name=""/>
        <dsp:cNvSpPr/>
      </dsp:nvSpPr>
      <dsp:spPr>
        <a:xfrm>
          <a:off x="0" y="997312"/>
          <a:ext cx="11341100"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Azure Service Bus - </a:t>
          </a:r>
          <a:r>
            <a:rPr lang="en-US" sz="1500" b="0" i="0" kern="1200"/>
            <a:t>Azure Service Bus is Microsoft's cloud messaging as a service (MaaS) platform. </a:t>
          </a:r>
          <a:endParaRPr lang="en-US" sz="1500" kern="1200"/>
        </a:p>
      </dsp:txBody>
      <dsp:txXfrm>
        <a:off x="31699" y="1029011"/>
        <a:ext cx="11277702" cy="585952"/>
      </dsp:txXfrm>
    </dsp:sp>
    <dsp:sp modelId="{1EFD1EE7-D5D3-408D-98CE-109799FC8522}">
      <dsp:nvSpPr>
        <dsp:cNvPr id="0" name=""/>
        <dsp:cNvSpPr/>
      </dsp:nvSpPr>
      <dsp:spPr>
        <a:xfrm>
          <a:off x="0" y="1689862"/>
          <a:ext cx="11341100"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Azure API Management - </a:t>
          </a:r>
          <a:r>
            <a:rPr lang="en-US" sz="1500" b="0" i="0" kern="1200"/>
            <a:t>Because API needs are handled by Dataverse Web API, and because Dataverse provides a role-based security model that can handle most integration scenarios, you might not need to consider Microsoft Azure API Management often. </a:t>
          </a:r>
          <a:endParaRPr lang="en-US" sz="1500" kern="1200"/>
        </a:p>
      </dsp:txBody>
      <dsp:txXfrm>
        <a:off x="31699" y="1721561"/>
        <a:ext cx="11277702" cy="585952"/>
      </dsp:txXfrm>
    </dsp:sp>
    <dsp:sp modelId="{2901EA6C-773C-44C9-9401-62DAFE1F1B8B}">
      <dsp:nvSpPr>
        <dsp:cNvPr id="0" name=""/>
        <dsp:cNvSpPr/>
      </dsp:nvSpPr>
      <dsp:spPr>
        <a:xfrm>
          <a:off x="0" y="2382412"/>
          <a:ext cx="11341100"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Event Grid - </a:t>
          </a:r>
          <a:r>
            <a:rPr lang="en-US" sz="1500" b="0" i="0" kern="1200"/>
            <a:t>Microsoft Azure Event Grid is an event-driven, publish-subscribe framework that allows you to handle various events. </a:t>
          </a:r>
          <a:endParaRPr lang="en-US" sz="1500" kern="1200"/>
        </a:p>
      </dsp:txBody>
      <dsp:txXfrm>
        <a:off x="31699" y="2414111"/>
        <a:ext cx="11277702" cy="585952"/>
      </dsp:txXfrm>
    </dsp:sp>
    <dsp:sp modelId="{07BAF11A-5D9C-4EE7-A7F7-267AFC3DBFFA}">
      <dsp:nvSpPr>
        <dsp:cNvPr id="0" name=""/>
        <dsp:cNvSpPr/>
      </dsp:nvSpPr>
      <dsp:spPr>
        <a:xfrm>
          <a:off x="0" y="3074962"/>
          <a:ext cx="11341100"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Event Hubs - </a:t>
          </a:r>
          <a:r>
            <a:rPr lang="en-US" sz="1500" b="0" i="0" kern="1200"/>
            <a:t>Azure Event Hubs is Microsoft's version of Apache Kafka and provides a real-time data ingestion service that supports millions of events per second. </a:t>
          </a:r>
          <a:endParaRPr lang="en-US" sz="1500" kern="1200"/>
        </a:p>
      </dsp:txBody>
      <dsp:txXfrm>
        <a:off x="31699" y="3106661"/>
        <a:ext cx="11277702" cy="585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158F-EED9-44D6-B91D-57D76671961E}">
      <dsp:nvSpPr>
        <dsp:cNvPr id="0" name=""/>
        <dsp:cNvSpPr/>
      </dsp:nvSpPr>
      <dsp:spPr>
        <a:xfrm>
          <a:off x="0" y="605"/>
          <a:ext cx="11343819"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F0675E-942B-488B-B653-A8E715F7C42B}">
      <dsp:nvSpPr>
        <dsp:cNvPr id="0" name=""/>
        <dsp:cNvSpPr/>
      </dsp:nvSpPr>
      <dsp:spPr>
        <a:xfrm>
          <a:off x="0" y="605"/>
          <a:ext cx="11343819" cy="991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solidFill>
                <a:schemeClr val="bg1"/>
              </a:solidFill>
            </a:rPr>
            <a:t>Queue - </a:t>
          </a:r>
          <a:r>
            <a:rPr lang="en-US" sz="1400" b="0" i="0" kern="1200">
              <a:solidFill>
                <a:schemeClr val="bg1"/>
              </a:solidFill>
            </a:rPr>
            <a:t>Queue listeners are not required for this type of queue. You can consume queued messages in a "destructive" or "non-destructive" read. A destructive read will read the message from the queue and remove it, whereas a non-destructive read will not remove the message from the queue. This method is useful for "send-and-forget" scenarios where it is not critical that the message is received at a given point of time.</a:t>
          </a:r>
          <a:endParaRPr lang="en-US" sz="1400" kern="1200" dirty="0">
            <a:solidFill>
              <a:schemeClr val="bg1"/>
            </a:solidFill>
          </a:endParaRPr>
        </a:p>
      </dsp:txBody>
      <dsp:txXfrm>
        <a:off x="0" y="605"/>
        <a:ext cx="11343819" cy="991794"/>
      </dsp:txXfrm>
    </dsp:sp>
    <dsp:sp modelId="{1531C052-F185-4022-87DC-1CBF6EF1453A}">
      <dsp:nvSpPr>
        <dsp:cNvPr id="0" name=""/>
        <dsp:cNvSpPr/>
      </dsp:nvSpPr>
      <dsp:spPr>
        <a:xfrm>
          <a:off x="0" y="992399"/>
          <a:ext cx="11343819"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D0077-5021-4F58-A78F-CA3BE5049B3F}">
      <dsp:nvSpPr>
        <dsp:cNvPr id="0" name=""/>
        <dsp:cNvSpPr/>
      </dsp:nvSpPr>
      <dsp:spPr>
        <a:xfrm>
          <a:off x="0" y="992399"/>
          <a:ext cx="11343819" cy="991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solidFill>
                <a:schemeClr val="bg1"/>
              </a:solidFill>
            </a:rPr>
            <a:t>Topic - </a:t>
          </a:r>
          <a:r>
            <a:rPr lang="en-US" sz="1400" b="0" i="0" kern="1200">
              <a:solidFill>
                <a:schemeClr val="bg1"/>
              </a:solidFill>
            </a:rPr>
            <a:t>Topic listeners are similar to queue listeners, except that one or more listeners can subscribe to receive messages for a given topic. This type is useful if you require multiple consumers for a given message.</a:t>
          </a:r>
          <a:endParaRPr lang="en-US" sz="1400" kern="1200">
            <a:solidFill>
              <a:schemeClr val="bg1"/>
            </a:solidFill>
          </a:endParaRPr>
        </a:p>
      </dsp:txBody>
      <dsp:txXfrm>
        <a:off x="0" y="992399"/>
        <a:ext cx="11343819" cy="991794"/>
      </dsp:txXfrm>
    </dsp:sp>
    <dsp:sp modelId="{4EAEC300-B4B6-4283-8039-FE697FFB34D5}">
      <dsp:nvSpPr>
        <dsp:cNvPr id="0" name=""/>
        <dsp:cNvSpPr/>
      </dsp:nvSpPr>
      <dsp:spPr>
        <a:xfrm>
          <a:off x="0" y="1984193"/>
          <a:ext cx="11343819"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60940-1A19-4B34-B64F-B0F2D15D526C}">
      <dsp:nvSpPr>
        <dsp:cNvPr id="0" name=""/>
        <dsp:cNvSpPr/>
      </dsp:nvSpPr>
      <dsp:spPr>
        <a:xfrm>
          <a:off x="0" y="1984193"/>
          <a:ext cx="11343819" cy="991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solidFill>
                <a:schemeClr val="bg1"/>
              </a:solidFill>
            </a:rPr>
            <a:t>One-way - </a:t>
          </a:r>
          <a:r>
            <a:rPr lang="en-US" sz="1400" b="0" i="0" kern="1200">
              <a:solidFill>
                <a:schemeClr val="bg1"/>
              </a:solidFill>
            </a:rPr>
            <a:t>One-way contracts require that an active event listener be available to consume a message that is posted to the Service Bus queue. If no active listener is available, the post will fail. If the post fails, Dataverse will retry posting the message in exponentially larger and larger time spans until the asynchronous system job is eventually canceled. In this case, the System Job status of this event will be set to </a:t>
          </a:r>
          <a:r>
            <a:rPr lang="en-US" sz="1400" b="1" i="0" kern="1200">
              <a:solidFill>
                <a:schemeClr val="bg1"/>
              </a:solidFill>
            </a:rPr>
            <a:t>Failed</a:t>
          </a:r>
          <a:r>
            <a:rPr lang="en-US" sz="1400" b="0" i="0" kern="1200">
              <a:solidFill>
                <a:schemeClr val="bg1"/>
              </a:solidFill>
            </a:rPr>
            <a:t>.</a:t>
          </a:r>
          <a:endParaRPr lang="en-US" sz="1400" kern="1200">
            <a:solidFill>
              <a:schemeClr val="bg1"/>
            </a:solidFill>
          </a:endParaRPr>
        </a:p>
      </dsp:txBody>
      <dsp:txXfrm>
        <a:off x="0" y="1984193"/>
        <a:ext cx="11343819" cy="991794"/>
      </dsp:txXfrm>
    </dsp:sp>
    <dsp:sp modelId="{BB61E15B-B07A-4B3B-8215-34BAD0BF9B58}">
      <dsp:nvSpPr>
        <dsp:cNvPr id="0" name=""/>
        <dsp:cNvSpPr/>
      </dsp:nvSpPr>
      <dsp:spPr>
        <a:xfrm>
          <a:off x="0" y="2975987"/>
          <a:ext cx="11343819"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3030CD-8410-465C-92E2-23B4077883A2}">
      <dsp:nvSpPr>
        <dsp:cNvPr id="0" name=""/>
        <dsp:cNvSpPr/>
      </dsp:nvSpPr>
      <dsp:spPr>
        <a:xfrm>
          <a:off x="0" y="2975987"/>
          <a:ext cx="11343819" cy="991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solidFill>
                <a:schemeClr val="bg1"/>
              </a:solidFill>
            </a:rPr>
            <a:t>Two-way - </a:t>
          </a:r>
          <a:r>
            <a:rPr lang="en-US" sz="1400" b="0" i="0" kern="1200">
              <a:solidFill>
                <a:schemeClr val="bg1"/>
              </a:solidFill>
            </a:rPr>
            <a:t>Two-way contracts are similar to one-way contracts, except that they also provide the ability to return a string value from the listener. If you've registered a custom Azure-aware plug-in to post your message, you can then consume this returned data within your plug-in. A common application of this scenario might be if you want to retrieve the ID of a record that was created in an external system as part of your listener's process to maintain it in your Dataverse environment.</a:t>
          </a:r>
          <a:endParaRPr lang="en-US" sz="1400" kern="1200" dirty="0">
            <a:solidFill>
              <a:schemeClr val="bg1"/>
            </a:solidFill>
          </a:endParaRPr>
        </a:p>
      </dsp:txBody>
      <dsp:txXfrm>
        <a:off x="0" y="2975987"/>
        <a:ext cx="11343819" cy="991794"/>
      </dsp:txXfrm>
    </dsp:sp>
    <dsp:sp modelId="{E5BF9F29-D3A3-4330-9C29-DB0ABC65DC87}">
      <dsp:nvSpPr>
        <dsp:cNvPr id="0" name=""/>
        <dsp:cNvSpPr/>
      </dsp:nvSpPr>
      <dsp:spPr>
        <a:xfrm>
          <a:off x="0" y="3967781"/>
          <a:ext cx="11343819"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5CC4E-37CF-48BC-A932-FC2C72B26283}">
      <dsp:nvSpPr>
        <dsp:cNvPr id="0" name=""/>
        <dsp:cNvSpPr/>
      </dsp:nvSpPr>
      <dsp:spPr>
        <a:xfrm>
          <a:off x="0" y="3967781"/>
          <a:ext cx="11343819" cy="991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a:solidFill>
                <a:schemeClr val="bg1"/>
              </a:solidFill>
            </a:rPr>
            <a:t>REST - </a:t>
          </a:r>
          <a:r>
            <a:rPr lang="en-US" sz="1400" b="0" i="0" kern="1200">
              <a:solidFill>
                <a:schemeClr val="bg1"/>
              </a:solidFill>
            </a:rPr>
            <a:t>REST contracts are similar to two-way contracts except that it is exposed on a REST endpoint.</a:t>
          </a:r>
          <a:endParaRPr lang="en-US" sz="1400" kern="1200">
            <a:solidFill>
              <a:schemeClr val="bg1"/>
            </a:solidFill>
          </a:endParaRPr>
        </a:p>
      </dsp:txBody>
      <dsp:txXfrm>
        <a:off x="0" y="3967781"/>
        <a:ext cx="11343819" cy="9917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getpostman.com/2018/04/11/first-5-things-to-try-if-youre-new-to-postman/?azure-portal=tru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powerapps/developer/common-data-service/webapi/retrieve-entity-using-web-api/?azure-portal=tru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powerapps/developer/common-data-service/webapi/perform-operations-web-api/?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developer/common-data-service/webapi/perform-operations-web-api/"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controls/addcustomfilter/?azure-portal=tru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etchxmlbuilder.com/?azure-portal=tru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powerapps/developer/common-data-service/use-fetchxml-construct-query/?azure-portal=tr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power-automate/workflow-processes/?azure-portal=tru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dynamics365/customer-engagement/web-api/actions?view=dynamics-ce-odata-9/?azure-portal=tr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apps/developer/common-data-service/webapi/use-web-api-ac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previous-versions/azure/ad/graph/api/users-operations/?azure-portal=tru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oasis-open.org/odata/odata/v4.0/cs01/part1-protocol/odata-v4.0-cs01-part1-protocol.html#_Toc36504630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data.org/libraries/?azure-portal=tru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powerapps/developer/common-data-service/event-framework/?azure-portal=tru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product-categories/integration/?azure-portal=tru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azure/event-grid/compare-messaging-services/?azure-portal=true"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azure/active-directory/develop/authentication-scenarios/?azure-portal=tru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developer/common-data-service/write-custom-azure-aware-plugi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power-platform/admin/enable-change-tracking-control-data-synchronizat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ortal.azure.com/?azure-portal=tru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powerapps/developer/common-data-service/authenticate-oauth?azure-portal=tru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ctive-directory/develop/reference-app-manife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Reference https://docs.microsoft.com/en-us/learn/paths/integrate-power-platform/</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Postman is a valuable tool to use for composing ad hoc Web API queries and verifying the behavior of Web API Operations without having to write a program to do so. If you're new to Postman, see the </a:t>
            </a:r>
            <a:r>
              <a:rPr>
                <a:hlinkClick r:id="rId3"/>
              </a:rPr>
              <a:t>First 5 things to try if you're new to Postman</a:t>
            </a:r>
            <a:r>
              <a:t> article for an introduction to the topic.</a:t>
            </a:r>
          </a:p>
          <a:p>
            <a:endParaRPr/>
          </a:p>
          <a:p>
            <a:pPr>
              <a:spcBef>
                <a:spcPct val="43750"/>
              </a:spcBef>
              <a:spcAft>
                <a:spcPct val="43750"/>
              </a:spcAft>
            </a:pPr>
            <a:r>
              <a:t>To connect Postman to Common Data Service, you must first ensure that you have an application registered in your Azure AD environment.</a:t>
            </a:r>
          </a:p>
          <a:p>
            <a:endParaRPr/>
          </a:p>
          <a:p>
            <a:pPr>
              <a:spcBef>
                <a:spcPct val="43750"/>
              </a:spcBef>
              <a:spcAft>
                <a:spcPct val="43750"/>
              </a:spcAft>
            </a:pPr>
            <a:r>
              <a:t>You can find the version number of your Web API endpoint by going to your environment's </a:t>
            </a:r>
            <a:r>
              <a:rPr b="1"/>
              <a:t>Advanced settings</a:t>
            </a:r>
            <a:r>
              <a:t> in the maker portal.</a:t>
            </a:r>
          </a:p>
          <a:p>
            <a:endParaRPr/>
          </a:p>
          <a:p>
            <a:pPr>
              <a:spcBef>
                <a:spcPct val="43750"/>
              </a:spcBef>
              <a:spcAft>
                <a:spcPct val="43750"/>
              </a:spcAft>
            </a:pPr>
            <a:r>
              <a:t>From </a:t>
            </a:r>
            <a:r>
              <a:rPr b="1"/>
              <a:t>Advanced settings</a:t>
            </a:r>
            <a:r>
              <a:t>, go to </a:t>
            </a:r>
            <a:r>
              <a:rPr b="1"/>
              <a:t>Settings &gt; Customizations</a:t>
            </a:r>
            <a:r>
              <a:t> and then go to the </a:t>
            </a:r>
            <a:r>
              <a:rPr b="1"/>
              <a:t>Developer Resources</a:t>
            </a:r>
            <a:r>
              <a:t> page. Your version number will be indicated under the Instance Web API region,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Exercise or potential demo</a:t>
            </a:r>
          </a:p>
          <a:p>
            <a:r>
              <a:rPr lang="en-US" dirty="0">
                <a:hlinkClick r:id="rId3"/>
              </a:rPr>
              <a:t>https://docs.microsoft.com/en-us/learn/modules/common-data-service-web-api/3-postman</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124114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OData is a time-tested language for querying RESTful APIs. This lesson explores a few ways of performing CRUD operations against Common Data Service data.</a:t>
            </a:r>
          </a:p>
          <a:p>
            <a:endParaRPr dirty="0"/>
          </a:p>
          <a:p>
            <a:pPr>
              <a:spcBef>
                <a:spcPct val="43750"/>
              </a:spcBef>
              <a:spcAft>
                <a:spcPct val="43750"/>
              </a:spcAft>
            </a:pPr>
            <a:r>
              <a:rPr dirty="0"/>
              <a:t>To create records, use the HTTP POST method.</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a:p>
            <a:pPr>
              <a:spcBef>
                <a:spcPct val="43750"/>
              </a:spcBef>
              <a:spcAft>
                <a:spcPct val="43750"/>
              </a:spcAft>
            </a:pPr>
            <a:r>
              <a:rPr dirty="0"/>
              <a:t>To retrieve records, use the HTTP GET method.</a:t>
            </a:r>
          </a:p>
          <a:p>
            <a:endParaRPr dirty="0"/>
          </a:p>
          <a:p>
            <a:pPr>
              <a:spcBef>
                <a:spcPct val="43750"/>
              </a:spcBef>
              <a:spcAft>
                <a:spcPct val="43750"/>
              </a:spcAft>
            </a:pPr>
            <a:r>
              <a:rPr dirty="0"/>
              <a:t>The following sample retrieves an account with the ID of 00000000-0000-0000-0000-000000000001:</a:t>
            </a:r>
          </a:p>
          <a:p>
            <a:endParaRPr dirty="0"/>
          </a:p>
          <a:p>
            <a:r>
              <a:rPr dirty="0"/>
              <a:t>GET [Organization URI]/</a:t>
            </a:r>
            <a:r>
              <a:rPr dirty="0" err="1"/>
              <a:t>api</a:t>
            </a:r>
            <a:r>
              <a:rPr dirty="0"/>
              <a:t>/data/v9.0/accounts(00000000-0000-0000-0000-000000000001) </a:t>
            </a:r>
          </a:p>
          <a:p>
            <a:endParaRPr dirty="0"/>
          </a:p>
          <a:p>
            <a:pPr>
              <a:spcBef>
                <a:spcPct val="43750"/>
              </a:spcBef>
              <a:spcAft>
                <a:spcPct val="43750"/>
              </a:spcAft>
            </a:pPr>
            <a:r>
              <a:rPr dirty="0"/>
              <a:t>Other methods are available for querying data by using standard OData query syntax. For more information on this process, see </a:t>
            </a:r>
            <a:r>
              <a:rPr dirty="0">
                <a:hlinkClick r:id="rId3"/>
              </a:rPr>
              <a:t>Retrieve an entity record using the Web API</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209663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a:p>
            <a:pPr>
              <a:spcBef>
                <a:spcPct val="43750"/>
              </a:spcBef>
              <a:spcAft>
                <a:spcPct val="43750"/>
              </a:spcAft>
            </a:pPr>
            <a:r>
              <a:rPr dirty="0"/>
              <a:t>Depending on what you are trying to accomplish, you can choose between one of two methods for updating records:</a:t>
            </a:r>
          </a:p>
          <a:p>
            <a:endParaRPr dirty="0"/>
          </a:p>
          <a:p>
            <a:pPr lvl="1" indent="-285750">
              <a:spcBef>
                <a:spcPct val="43750"/>
              </a:spcBef>
              <a:spcAft>
                <a:spcPct val="43750"/>
              </a:spcAft>
              <a:buChar char="•"/>
            </a:pPr>
            <a:r>
              <a:rPr dirty="0"/>
              <a:t>If you are performing an update of multiple attribute values, use the HTTP PATCH method. PATCH methods provide </a:t>
            </a:r>
            <a:r>
              <a:rPr dirty="0" err="1"/>
              <a:t>upsert</a:t>
            </a:r>
            <a:r>
              <a:rPr dirty="0"/>
              <a:t> capability if you provide an ID value as part of your request, a beneficial feature when you are synchronizing data between systems.</a:t>
            </a:r>
          </a:p>
          <a:p>
            <a:endParaRPr dirty="0"/>
          </a:p>
          <a:p>
            <a:pPr lvl="1" indent="-285750">
              <a:spcBef>
                <a:spcPct val="43750"/>
              </a:spcBef>
              <a:spcAft>
                <a:spcPct val="43750"/>
              </a:spcAft>
              <a:buChar char="•"/>
            </a:pPr>
            <a:r>
              <a:rPr dirty="0"/>
              <a:t>If you are updating a single attribute value, use the HTTP PUT method. This method can't be used with navigation properties like lookups because that requires a reference to be removed as well.</a:t>
            </a:r>
          </a:p>
          <a:p>
            <a:endParaRPr dirty="0"/>
          </a:p>
          <a:p>
            <a:pPr>
              <a:spcBef>
                <a:spcPct val="43750"/>
              </a:spcBef>
              <a:spcAft>
                <a:spcPct val="43750"/>
              </a:spcAft>
            </a:pPr>
            <a:r>
              <a:rPr dirty="0"/>
              <a:t>The following example updates an account entity:</a:t>
            </a:r>
          </a:p>
          <a:p>
            <a:endParaRPr dirty="0"/>
          </a:p>
          <a:p>
            <a:r>
              <a:rPr dirty="0"/>
              <a:t>PATCH [Organization URI]/</a:t>
            </a:r>
            <a:r>
              <a:rPr dirty="0" err="1"/>
              <a:t>api</a:t>
            </a:r>
            <a:r>
              <a:rPr dirty="0"/>
              <a:t>/data/v9.0/accounts(00000000-0000-0000-0000-000000000001) HTTP/1.1 Content-Type: application/json OData-</a:t>
            </a:r>
            <a:r>
              <a:rPr dirty="0" err="1"/>
              <a:t>MaxVersion</a:t>
            </a:r>
            <a:r>
              <a:rPr dirty="0"/>
              <a:t>: 4.0 OData-Version: 4.0 { "name": "Updated Sample Account ", "</a:t>
            </a:r>
            <a:r>
              <a:rPr dirty="0" err="1"/>
              <a:t>creditonhold</a:t>
            </a:r>
            <a:r>
              <a:rPr dirty="0"/>
              <a:t>": true, "address1_latitude": 47.639583, "description": "This is the updated description of the sample account", "revenue": 6000000, "</a:t>
            </a:r>
            <a:r>
              <a:rPr dirty="0" err="1"/>
              <a:t>accountcategorycode</a:t>
            </a:r>
            <a:r>
              <a:rPr dirty="0"/>
              <a:t>": 2 }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224959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a:p>
            <a:pPr>
              <a:spcBef>
                <a:spcPct val="43750"/>
              </a:spcBef>
              <a:spcAft>
                <a:spcPct val="43750"/>
              </a:spcAft>
            </a:pPr>
            <a:r>
              <a:rPr dirty="0"/>
              <a:t>If you want to retrieve data from the entity that you are updating, you can use the return=representation request header. If you want to control which properties are returned, you can add a $select query to your PATCH URL. In the following example, the header has been added and the $select has been amended to only include the name, </a:t>
            </a:r>
            <a:r>
              <a:rPr dirty="0" err="1"/>
              <a:t>creditonhold</a:t>
            </a:r>
            <a:r>
              <a:rPr dirty="0"/>
              <a:t>, and address1 attributes.</a:t>
            </a:r>
          </a:p>
          <a:p>
            <a:endParaRPr dirty="0"/>
          </a:p>
          <a:p>
            <a:pPr>
              <a:spcBef>
                <a:spcPct val="43750"/>
              </a:spcBef>
              <a:spcAft>
                <a:spcPct val="43750"/>
              </a:spcAft>
            </a:pPr>
            <a:r>
              <a:rPr b="1" i="1" dirty="0"/>
              <a:t>Request</a:t>
            </a:r>
          </a:p>
          <a:p>
            <a:endParaRPr b="1" i="1" dirty="0"/>
          </a:p>
          <a:p>
            <a:r>
              <a:rPr dirty="0"/>
              <a:t>PATCH [Organization URI]/</a:t>
            </a:r>
            <a:r>
              <a:rPr dirty="0" err="1"/>
              <a:t>api</a:t>
            </a:r>
            <a:r>
              <a:rPr dirty="0"/>
              <a:t>/data/v9.0/accounts(00000000-0000-0000-0000-000000000001)?$select=name,creditonhold,address1_latitude,description,revenue,accountcategorycode,createdon HTTP/1.1 OData-</a:t>
            </a:r>
            <a:r>
              <a:rPr dirty="0" err="1"/>
              <a:t>MaxVersion</a:t>
            </a:r>
            <a:r>
              <a:rPr dirty="0"/>
              <a:t>: 4.0 OData-Version: 4.0 Accept: application/json Content-Type: application/json; charset=utf-8 Prefer: return=representation {"</a:t>
            </a:r>
            <a:r>
              <a:rPr dirty="0" err="1"/>
              <a:t>name":"Updated</a:t>
            </a:r>
            <a:r>
              <a:rPr dirty="0"/>
              <a:t> Sample Account"}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210849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a:p>
            <a:pPr>
              <a:spcBef>
                <a:spcPct val="43750"/>
              </a:spcBef>
              <a:spcAft>
                <a:spcPct val="43750"/>
              </a:spcAft>
            </a:pPr>
            <a:r>
              <a:rPr b="1" i="1" dirty="0"/>
              <a:t>Response</a:t>
            </a:r>
          </a:p>
          <a:p>
            <a:endParaRPr b="1" i="1" dirty="0"/>
          </a:p>
          <a:p>
            <a:endParaRPr dirty="0"/>
          </a:p>
          <a:p>
            <a:pPr>
              <a:spcBef>
                <a:spcPct val="43750"/>
              </a:spcBef>
              <a:spcAft>
                <a:spcPct val="43750"/>
              </a:spcAft>
            </a:pPr>
            <a:r>
              <a:rPr dirty="0"/>
              <a:t>The following is a sample PUT request where an account's name for a given record is updated:</a:t>
            </a:r>
          </a:p>
          <a:p>
            <a:endParaRPr dirty="0"/>
          </a:p>
          <a:p>
            <a:endParaRPr dirty="0"/>
          </a:p>
          <a:p>
            <a:pPr>
              <a:spcBef>
                <a:spcPct val="43750"/>
              </a:spcBef>
              <a:spcAft>
                <a:spcPct val="43750"/>
              </a:spcAft>
            </a:pPr>
            <a:r>
              <a:rPr dirty="0"/>
              <a:t>Common Data Service provides a number of other predefined operations that you can trigger through Web API requests. For a full inventory of the available capabilities, see </a:t>
            </a:r>
            <a:r>
              <a:rPr dirty="0">
                <a:hlinkClick r:id="rId3"/>
              </a:rPr>
              <a:t>Perform operations using the Web API</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extLst>
      <p:ext uri="{BB962C8B-B14F-4D97-AF65-F5344CB8AC3E}">
        <p14:creationId xmlns:p14="http://schemas.microsoft.com/office/powerpoint/2010/main" val="3023860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lang="en-US" b="0" i="0" dirty="0">
                <a:solidFill>
                  <a:srgbClr val="171717"/>
                </a:solidFill>
                <a:effectLst/>
                <a:latin typeface="Segoe UI" panose="020B0502040204020203" pitchFamily="34" charset="0"/>
              </a:rPr>
              <a:t>To delete records, use the HTTP DELETE method. The operation is straightforward, where you provide the URI of the entity record that you want to delete, as shown in the following request:</a:t>
            </a:r>
          </a:p>
          <a:p>
            <a:pPr>
              <a:spcBef>
                <a:spcPct val="43750"/>
              </a:spcBef>
              <a:spcAft>
                <a:spcPct val="43750"/>
              </a:spcAft>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Additional operations</a:t>
            </a:r>
          </a:p>
          <a:p>
            <a:pPr algn="l"/>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provides a number of other predefined operations that you can trigger through Web API requests. For a full inventory of the available capabilities, see </a:t>
            </a:r>
            <a:r>
              <a:rPr lang="en-US" b="0" i="0" u="none" strike="noStrike" dirty="0">
                <a:solidFill>
                  <a:srgbClr val="171717"/>
                </a:solidFill>
                <a:effectLst/>
                <a:latin typeface="Segoe UI" panose="020B0502040204020203" pitchFamily="34" charset="0"/>
                <a:hlinkClick r:id="rId3"/>
              </a:rPr>
              <a:t>Perform operations using the Web API </a:t>
            </a:r>
            <a:r>
              <a:rPr lang="en-US" b="0" i="0" dirty="0">
                <a:solidFill>
                  <a:srgbClr val="171717"/>
                </a:solidFill>
                <a:effectLst/>
                <a:latin typeface="Segoe UI" panose="020B0502040204020203" pitchFamily="34" charset="0"/>
              </a:rPr>
              <a:t>.</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399124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err="1"/>
              <a:t>FetchXML</a:t>
            </a:r>
            <a:r>
              <a:rPr dirty="0"/>
              <a:t> is a robust query language that was developed by Microsoft to enable complex operations to be performed against Common Data Service data. It provides considerably more filtering options than the OData connectors, and it also allows you to see the labels for reference data such as Option Set labels or lookup fields.</a:t>
            </a:r>
          </a:p>
          <a:p>
            <a:endParaRPr dirty="0"/>
          </a:p>
          <a:p>
            <a:pPr>
              <a:spcBef>
                <a:spcPct val="43750"/>
              </a:spcBef>
              <a:spcAft>
                <a:spcPct val="43750"/>
              </a:spcAft>
            </a:pPr>
            <a:r>
              <a:rPr dirty="0"/>
              <a:t>You can run </a:t>
            </a:r>
            <a:r>
              <a:rPr dirty="0" err="1"/>
              <a:t>FetchXML</a:t>
            </a:r>
            <a:r>
              <a:rPr dirty="0"/>
              <a:t> queries by using the following methods:</a:t>
            </a:r>
          </a:p>
          <a:p>
            <a:endParaRPr dirty="0"/>
          </a:p>
          <a:p>
            <a:pPr lvl="1" indent="-285750">
              <a:spcBef>
                <a:spcPct val="43750"/>
              </a:spcBef>
              <a:spcAft>
                <a:spcPct val="43750"/>
              </a:spcAft>
              <a:buChar char="•"/>
            </a:pPr>
            <a:r>
              <a:rPr dirty="0"/>
              <a:t>Common Data Service Web API</a:t>
            </a:r>
          </a:p>
          <a:p>
            <a:endParaRPr dirty="0"/>
          </a:p>
          <a:p>
            <a:pPr lvl="1" indent="-285750">
              <a:spcBef>
                <a:spcPct val="43750"/>
              </a:spcBef>
              <a:spcAft>
                <a:spcPct val="43750"/>
              </a:spcAft>
              <a:buChar char="•"/>
            </a:pPr>
            <a:r>
              <a:rPr dirty="0"/>
              <a:t>Organization Service</a:t>
            </a:r>
          </a:p>
          <a:p>
            <a:endParaRPr dirty="0"/>
          </a:p>
          <a:p>
            <a:pPr>
              <a:spcBef>
                <a:spcPct val="43750"/>
              </a:spcBef>
              <a:spcAft>
                <a:spcPct val="43750"/>
              </a:spcAft>
            </a:pPr>
            <a:r>
              <a:rPr dirty="0"/>
              <a:t>You can also apply a custom </a:t>
            </a:r>
            <a:r>
              <a:rPr dirty="0" err="1"/>
              <a:t>FetchXML</a:t>
            </a:r>
            <a:r>
              <a:rPr dirty="0"/>
              <a:t> filter to a lookup field within a model-driven app. This approach allows for more complex lookup scenarios that aren't easily accomplished out of the box. For more information on how to complete this process, see the </a:t>
            </a:r>
            <a:r>
              <a:rPr dirty="0" err="1">
                <a:hlinkClick r:id="rId3"/>
              </a:rPr>
              <a:t>addCustomFilter</a:t>
            </a:r>
            <a:r>
              <a:rPr dirty="0">
                <a:hlinkClick r:id="rId3"/>
              </a:rPr>
              <a:t> Client API Reference</a:t>
            </a:r>
            <a:r>
              <a:rPr dirty="0"/>
              <a: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endParaRPr dirty="0"/>
          </a:p>
          <a:p>
            <a:pPr>
              <a:spcBef>
                <a:spcPct val="43750"/>
              </a:spcBef>
              <a:spcAft>
                <a:spcPct val="43750"/>
              </a:spcAft>
            </a:pPr>
            <a:r>
              <a:rPr dirty="0"/>
              <a:t>The following sample query retrieves the accounted and name fields from the account entity:</a:t>
            </a:r>
          </a:p>
          <a:p>
            <a:endParaRPr dirty="0"/>
          </a:p>
          <a:p>
            <a:pPr>
              <a:spcBef>
                <a:spcPct val="43750"/>
              </a:spcBef>
              <a:spcAft>
                <a:spcPct val="43750"/>
              </a:spcAft>
            </a:pPr>
            <a:r>
              <a:rPr dirty="0"/>
              <a:t>If you need to filter this data, for example by state, you could do something like the following sample query:</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128920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If you're querying data against a model-driven app that is built on Common Data Service, the simplest method for building </a:t>
            </a:r>
            <a:r>
              <a:rPr dirty="0" err="1"/>
              <a:t>FetchXML</a:t>
            </a:r>
            <a:r>
              <a:rPr dirty="0"/>
              <a:t> queries is to use Advanced Find, which contains a </a:t>
            </a:r>
            <a:r>
              <a:rPr b="1" dirty="0"/>
              <a:t>Download </a:t>
            </a:r>
            <a:r>
              <a:rPr b="1" dirty="0" err="1"/>
              <a:t>FetchXML</a:t>
            </a:r>
            <a:r>
              <a:rPr dirty="0"/>
              <a:t> function. You are limited to the UI on what filters and related data that you can pull, but it's frequently an excellent first start so that you don't have to compose the XML anew.</a:t>
            </a:r>
          </a:p>
          <a:p>
            <a:endParaRPr dirty="0"/>
          </a:p>
          <a:p>
            <a:pPr>
              <a:spcBef>
                <a:spcPct val="43750"/>
              </a:spcBef>
              <a:spcAft>
                <a:spcPct val="43750"/>
              </a:spcAft>
            </a:pPr>
            <a:r>
              <a:rPr dirty="0"/>
              <a:t>Another notable tool, called </a:t>
            </a:r>
            <a:r>
              <a:rPr b="1" dirty="0" err="1"/>
              <a:t>FetchXML</a:t>
            </a:r>
            <a:r>
              <a:rPr b="1" dirty="0"/>
              <a:t> Builder</a:t>
            </a:r>
            <a:r>
              <a:rPr dirty="0"/>
              <a:t>, can be found at </a:t>
            </a:r>
            <a:r>
              <a:rPr dirty="0" err="1"/>
              <a:t>XrmToolBox</a:t>
            </a:r>
            <a:r>
              <a:rPr dirty="0"/>
              <a:t>. With this tool, you can construct </a:t>
            </a:r>
            <a:r>
              <a:rPr dirty="0" err="1"/>
              <a:t>FetchXML</a:t>
            </a:r>
            <a:r>
              <a:rPr dirty="0"/>
              <a:t> in ways that Advanced Find cannot (aggregates, outer joins, "has no" queries, and attributes from multi-level linked entities). It also provides a wealth of other features, which you can find at their website: </a:t>
            </a:r>
            <a:r>
              <a:rPr dirty="0" err="1">
                <a:hlinkClick r:id="rId3"/>
              </a:rPr>
              <a:t>FetchXML</a:t>
            </a:r>
            <a:r>
              <a:rPr dirty="0">
                <a:hlinkClick r:id="rId3"/>
              </a:rPr>
              <a:t> Builder</a:t>
            </a:r>
            <a:r>
              <a:rPr dirty="0"/>
              <a:t>.</a:t>
            </a:r>
          </a:p>
          <a:p>
            <a:endParaRPr dirty="0"/>
          </a:p>
          <a:p>
            <a:pPr algn="l"/>
            <a:r>
              <a:rPr lang="en-US" b="1" i="0" dirty="0">
                <a:solidFill>
                  <a:srgbClr val="171717"/>
                </a:solidFill>
                <a:effectLst/>
                <a:latin typeface="Segoe UI" panose="020B0502040204020203" pitchFamily="34" charset="0"/>
              </a:rPr>
              <a:t>Additional resources</a:t>
            </a:r>
          </a:p>
          <a:p>
            <a:endParaRPr lang="en-US" dirty="0"/>
          </a:p>
          <a:p>
            <a:pPr>
              <a:spcBef>
                <a:spcPct val="43750"/>
              </a:spcBef>
              <a:spcAft>
                <a:spcPct val="43750"/>
              </a:spcAft>
            </a:pPr>
            <a:r>
              <a:rPr dirty="0"/>
              <a:t>Go to Microsoft Docs to discover in-depth details on the </a:t>
            </a:r>
            <a:r>
              <a:rPr dirty="0" err="1"/>
              <a:t>FetchXML</a:t>
            </a:r>
            <a:r>
              <a:rPr dirty="0"/>
              <a:t> Query Language. The </a:t>
            </a:r>
            <a:r>
              <a:rPr dirty="0">
                <a:hlinkClick r:id="rId4"/>
              </a:rPr>
              <a:t>Use </a:t>
            </a:r>
            <a:r>
              <a:rPr dirty="0" err="1">
                <a:hlinkClick r:id="rId4"/>
              </a:rPr>
              <a:t>FetchXML</a:t>
            </a:r>
            <a:r>
              <a:rPr dirty="0">
                <a:hlinkClick r:id="rId4"/>
              </a:rPr>
              <a:t> to query data</a:t>
            </a:r>
            <a:r>
              <a:rPr dirty="0"/>
              <a:t> section covers several advanced topics such as how to handle paging, querying hierarchical data, and much more.</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97947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Power Automate contains a feature that allows power users to create their own custom sets of business logic called </a:t>
            </a:r>
            <a:r>
              <a:rPr i="1"/>
              <a:t>actions</a:t>
            </a:r>
            <a:r>
              <a:t>. From a developer perspective, Microsoft Docs defines an action as a "reusable operation, which may have observable side effects." These side effects include creating or updating records, or anything you can accomplish by using a Classic Common Data Service workflow.</a:t>
            </a:r>
          </a:p>
          <a:p>
            <a:endParaRPr/>
          </a:p>
          <a:p>
            <a:pPr>
              <a:spcBef>
                <a:spcPct val="43750"/>
              </a:spcBef>
              <a:spcAft>
                <a:spcPct val="43750"/>
              </a:spcAft>
            </a:pPr>
            <a:r>
              <a:t>An additional feature of actions is their ability to be invoked through the Web API. As a result, you can encapsulate your low-code automations in such a way that you can use them in nearly any scenario by interacting with them through their associated Web API request and response.</a:t>
            </a:r>
          </a:p>
          <a:p>
            <a:endParaRPr/>
          </a:p>
          <a:p>
            <a:pPr>
              <a:spcBef>
                <a:spcPct val="43750"/>
              </a:spcBef>
              <a:spcAft>
                <a:spcPct val="43750"/>
              </a:spcAft>
            </a:pPr>
            <a:r>
              <a:t>While this lesson doesn't cover how to create actions in detail, it's assumed that you already have a basic understanding of how to build them. If you need more information on how to use actions, you can review the Power Automate documentation on them. See the </a:t>
            </a:r>
            <a:r>
              <a:rPr>
                <a:hlinkClick r:id="rId3"/>
              </a:rPr>
              <a:t>Classic Common Data Service Actions</a:t>
            </a:r>
            <a:r>
              <a:t> section for detailed information on how to build Common Data Service actions.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a new action is created in your Common Data Service solution, the framework also creates a corresponding Web API request message. You can run these requests by using a POST operation similar to the following example:</a:t>
            </a:r>
          </a:p>
          <a:p>
            <a:endParaRPr/>
          </a:p>
          <a:p>
            <a:r>
              <a:t>POST [Organization URI]/api/data/v9.0/WinOpportunity HTTP/1.1 Accept: application/json Content-Type: application/json; charset=utf-8 OData-MaxVersion: 4.0 OData-Version: 4.0 { "Status": 3, "OpportunityClose": { "subject": "Won Opportunity", "opportunityid@odata.bind": "[Organization URI]/api/data/v9.0/opportunities(b3828ac8-917a-e511-80d2-00155d2a68d2)" } } </a:t>
            </a:r>
          </a:p>
          <a:p>
            <a:endParaRPr/>
          </a:p>
          <a:p>
            <a:pPr>
              <a:spcBef>
                <a:spcPct val="43750"/>
              </a:spcBef>
              <a:spcAft>
                <a:spcPct val="43750"/>
              </a:spcAft>
            </a:pPr>
            <a:r>
              <a:t>The above example is an HTTP request call to the WinOpportunity action for an opportunity with an opportunityid value of b3828ac8-917a-e511-80d2-00155d2a68d2.</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Common Data Service comes with a set of existing actions that you can use to perform common operations. Some of these actions might only apply to model-driven or Dynamics 365 apps. For example, the CalculatePrice action calculates the price in an opportunity/quote/order/invoice, so it would only apply to a Dynamics 365 Sales app where that functionality exists.</a:t>
            </a:r>
          </a:p>
          <a:p>
            <a:endParaRPr/>
          </a:p>
          <a:p>
            <a:pPr>
              <a:spcBef>
                <a:spcPct val="43750"/>
              </a:spcBef>
              <a:spcAft>
                <a:spcPct val="43750"/>
              </a:spcAft>
            </a:pPr>
            <a:r>
              <a:t>For more information about which pre-built actions are available for use through the Web API, see the </a:t>
            </a:r>
            <a:r>
              <a:rPr>
                <a:hlinkClick r:id="rId3"/>
              </a:rPr>
              <a:t>Web API Action Reference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An action can be built as either unbound (meaning, it doesn't have a Common Data Service entity correlated to it) or bound (meaning, the logic is tied to a specific entity record). SQL developers could</a:t>
            </a:r>
            <a:br>
              <a:rPr dirty="0"/>
            </a:br>
            <a:r>
              <a:rPr dirty="0"/>
              <a:t> consider these actions as similar to Stored Procedures (unbound actions) versus Triggers (bound actions). However, unlike SQL Triggers, you can also run bound actions on demand by providing a corresponding entity record ID as its parameter.</a:t>
            </a:r>
          </a:p>
          <a:p>
            <a:endParaRPr dirty="0"/>
          </a:p>
          <a:p>
            <a:pPr>
              <a:spcBef>
                <a:spcPct val="43750"/>
              </a:spcBef>
              <a:spcAft>
                <a:spcPct val="43750"/>
              </a:spcAft>
            </a:pPr>
            <a:r>
              <a:rPr dirty="0"/>
              <a:t>Unbound actions are beneficial for generic logic that might need to run outside the context of a specific entity record, such as the </a:t>
            </a:r>
            <a:r>
              <a:rPr dirty="0" err="1"/>
              <a:t>WinOpportunity</a:t>
            </a:r>
            <a:r>
              <a:rPr dirty="0"/>
              <a:t> action that was referenced earlier. To run a bound action against a specific record, you must provide the ID of that record in the URI of your request:</a:t>
            </a:r>
          </a:p>
          <a:p>
            <a:endParaRPr dirty="0"/>
          </a:p>
          <a:p>
            <a:pPr>
              <a:spcBef>
                <a:spcPct val="43750"/>
              </a:spcBef>
              <a:spcAft>
                <a:spcPct val="43750"/>
              </a:spcAft>
            </a:pPr>
            <a:r>
              <a:rPr dirty="0"/>
              <a:t>The preceding example calls a custom action that was previously built in the solution called </a:t>
            </a:r>
            <a:r>
              <a:rPr dirty="0" err="1"/>
              <a:t>new_AddNoteToContact</a:t>
            </a:r>
            <a:r>
              <a:rPr dirty="0"/>
              <a:t> for a contact with the ID of 94d8c461-a27a-e511-80d2-00155d2a68d2 and then passes the parameters </a:t>
            </a:r>
            <a:r>
              <a:rPr dirty="0" err="1"/>
              <a:t>NoteTitle</a:t>
            </a:r>
            <a:r>
              <a:rPr dirty="0"/>
              <a:t> and </a:t>
            </a:r>
            <a:r>
              <a:rPr dirty="0" err="1"/>
              <a:t>NoteText</a:t>
            </a:r>
            <a:r>
              <a:rPr dirty="0"/>
              <a:t> to the action. The expected behavior for this procedure would be that a new note would be added to the corresponding contact with the title and text provided.</a:t>
            </a:r>
            <a:endParaRPr lang="en-US" dirty="0"/>
          </a:p>
          <a:p>
            <a:pPr algn="l"/>
            <a:r>
              <a:rPr lang="en-US" b="1" i="0" dirty="0">
                <a:solidFill>
                  <a:srgbClr val="171717"/>
                </a:solidFill>
                <a:effectLst/>
                <a:latin typeface="Segoe UI" panose="020B0502040204020203" pitchFamily="34" charset="0"/>
              </a:rPr>
              <a:t>More details</a:t>
            </a:r>
          </a:p>
          <a:p>
            <a:pPr algn="l"/>
            <a:r>
              <a:rPr lang="en-US" b="0" i="0" dirty="0">
                <a:solidFill>
                  <a:srgbClr val="171717"/>
                </a:solidFill>
                <a:effectLst/>
                <a:latin typeface="Segoe UI" panose="020B0502040204020203" pitchFamily="34" charset="0"/>
              </a:rPr>
              <a:t>For more details on how to call actions in code, see the </a:t>
            </a:r>
            <a:r>
              <a:rPr lang="en-US" b="0" i="0" u="none" strike="noStrike" dirty="0">
                <a:solidFill>
                  <a:srgbClr val="171717"/>
                </a:solidFill>
                <a:effectLst/>
                <a:latin typeface="Segoe UI" panose="020B0502040204020203" pitchFamily="34" charset="0"/>
                <a:hlinkClick r:id="rId3"/>
              </a:rPr>
              <a:t>Use Web API actions </a:t>
            </a:r>
            <a:r>
              <a:rPr lang="en-US" b="0" i="0" dirty="0">
                <a:solidFill>
                  <a:srgbClr val="171717"/>
                </a:solidFill>
                <a:effectLst/>
                <a:latin typeface="Segoe UI" panose="020B0502040204020203" pitchFamily="34" charset="0"/>
              </a:rPr>
              <a:t> article in Microsoft Docs.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Occasionally, you might need to run logic for another user. Within the context of Common Data Service, the logic that you're running will apply all appropriate role and object-based security based on the user whom you're impersonating. This method can be especially effective when you are integrating external systems with a Common Data Service solution where the integration account is a system account versus the user who actually invoked the request.</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calling any Web API method, you can provide a CallerObjectId in your message header to indicate that you want the message to be run for that particular user. The value of this parameter is their Azure Active Directory (Azure AD) object ID. The Azure Graph API provides a method to query Azure AD user data. For more information, see the </a:t>
            </a:r>
            <a:r>
              <a:rPr>
                <a:hlinkClick r:id="rId3"/>
              </a:rPr>
              <a:t>Azure AD Graph API Reference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If you need to see the ID of the user who actually performed an operation for another user, you can query the record's </a:t>
            </a:r>
            <a:r>
              <a:rPr dirty="0" err="1"/>
              <a:t>createdonbehalfby</a:t>
            </a:r>
            <a:r>
              <a:rPr dirty="0"/>
              <a:t> value, which will contain this detail. For example, if you want to see if an account record was created through user impersonation rather than by the actual user, you could query that account record to compare their </a:t>
            </a:r>
            <a:r>
              <a:rPr dirty="0" err="1"/>
              <a:t>createdby</a:t>
            </a:r>
            <a:r>
              <a:rPr dirty="0"/>
              <a:t> and </a:t>
            </a:r>
            <a:r>
              <a:rPr dirty="0" err="1"/>
              <a:t>createdonbehalfby</a:t>
            </a:r>
            <a:r>
              <a:rPr dirty="0"/>
              <a:t> values by using the following query:</a:t>
            </a:r>
          </a:p>
          <a:p>
            <a:endParaRPr dirty="0"/>
          </a:p>
          <a:p>
            <a:pPr>
              <a:spcBef>
                <a:spcPct val="43750"/>
              </a:spcBef>
              <a:spcAft>
                <a:spcPct val="43750"/>
              </a:spcAft>
            </a:pPr>
            <a:r>
              <a:rPr dirty="0"/>
              <a:t>If the record was created by an impersonating account, you can expect a response similar to the following example:</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Track entity data changes with change tracking and the Web API</a:t>
            </a:r>
          </a:p>
          <a:p>
            <a:pPr algn="l"/>
            <a:r>
              <a:rPr lang="en-US" b="0" i="0" dirty="0">
                <a:solidFill>
                  <a:srgbClr val="171717"/>
                </a:solidFill>
                <a:effectLst/>
                <a:latin typeface="Segoe UI" panose="020B0502040204020203" pitchFamily="34" charset="0"/>
              </a:rPr>
              <a:t>Commonly, organizations need to synchronize data across multiple systems.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provides a feature to efficiently manage this scenario, called </a:t>
            </a:r>
            <a:r>
              <a:rPr lang="en-US" b="0" i="1" dirty="0">
                <a:solidFill>
                  <a:srgbClr val="171717"/>
                </a:solidFill>
                <a:effectLst/>
                <a:latin typeface="Segoe UI" panose="020B0502040204020203" pitchFamily="34" charset="0"/>
              </a:rPr>
              <a:t>change tracking</a:t>
            </a:r>
            <a:r>
              <a:rPr lang="en-US" b="0" i="0" dirty="0">
                <a:solidFill>
                  <a:srgbClr val="171717"/>
                </a:solidFill>
                <a:effectLst/>
                <a:latin typeface="Segoe UI" panose="020B0502040204020203" pitchFamily="34" charset="0"/>
              </a:rPr>
              <a:t>. With change tracking enabled, you can build applications to query for these changes.</a:t>
            </a:r>
          </a:p>
          <a:p>
            <a:pPr>
              <a:spcBef>
                <a:spcPct val="43750"/>
              </a:spcBef>
              <a:spcAft>
                <a:spcPct val="43750"/>
              </a:spcAft>
            </a:pPr>
            <a:endParaRPr lang="en-US" dirty="0"/>
          </a:p>
          <a:p>
            <a:pPr>
              <a:spcBef>
                <a:spcPct val="43750"/>
              </a:spcBef>
              <a:spcAft>
                <a:spcPct val="43750"/>
              </a:spcAft>
            </a:pPr>
            <a:r>
              <a:rPr dirty="0"/>
              <a:t>You can enable change tracking on an entity by setting the </a:t>
            </a:r>
            <a:r>
              <a:rPr b="1" dirty="0"/>
              <a:t>Enable change tracking for Flow</a:t>
            </a:r>
            <a:r>
              <a:rPr dirty="0"/>
              <a:t> flag on the entity settings in the PowerApps maker portal, found under the </a:t>
            </a:r>
            <a:r>
              <a:rPr b="1" dirty="0"/>
              <a:t>More settings &gt; Create and update settings</a:t>
            </a:r>
            <a:r>
              <a:rPr dirty="0"/>
              <a:t> section. As its name indicates, this feature can be used frequently by Power Automate to allow you to trigger automations based on changes that are made to a given entity record.</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According to the OData 4.0 documentation, delta links are "opaque, service-generated links that the client uses to retrieve subsequent changes to a result." Microsoft has built this standard into change tracking in Common Data Service to provide a common, standard method for interfacing with change data as it occurs over time. For more information on delta links, see </a:t>
            </a:r>
            <a:r>
              <a:rPr>
                <a:hlinkClick r:id="rId3"/>
              </a:rPr>
              <a:t>OData Version 4.0 - Delta Links</a:t>
            </a:r>
            <a:r>
              <a:t>. After issuing a change tracking request, your response will contain a delta link, which you'll then pass to your next request to get changes that have occurred since the initial request. It will be up to your app to maintain the delta link, similarly to how you might have done tracking with date/time stamps in the past.</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rPr dirty="0"/>
              <a:t>Two main ways for interacting with data and metadata in Common Data Service are the Web API and the Organization Service. You can use the Organization Service when writing plug-ins or workflow extensions by using the .NET Framework SDK assemblies that are provided by Microsoft.</a:t>
            </a:r>
          </a:p>
          <a:p>
            <a:endParaRPr dirty="0"/>
          </a:p>
          <a:p>
            <a:pPr>
              <a:spcBef>
                <a:spcPct val="43750"/>
              </a:spcBef>
              <a:spcAft>
                <a:spcPct val="43750"/>
              </a:spcAft>
            </a:pPr>
            <a:r>
              <a:rPr dirty="0"/>
              <a:t>At the time of this writing, all data operations go through the underlying Organization Service. As such, the Web API allows you to perform the same operations as the Organization Service but in a RESTful style (more information on REST will be provided later in this module).</a:t>
            </a:r>
          </a:p>
          <a:p>
            <a:endParaRPr dirty="0"/>
          </a:p>
          <a:p>
            <a:pPr>
              <a:spcBef>
                <a:spcPct val="43750"/>
              </a:spcBef>
              <a:spcAft>
                <a:spcPct val="43750"/>
              </a:spcAft>
            </a:pPr>
            <a:r>
              <a:rPr dirty="0"/>
              <a:t>The following graphic is a decision tree that can help you determine when to use the Web API versus the Organization Service (through SDK Assemblies) and also when to use XRM Tooling Assemblies (available from Microsoft) for Windows applications.</a:t>
            </a:r>
          </a:p>
          <a:p>
            <a:endParaRPr lang="en-US" dirty="0"/>
          </a:p>
          <a:p>
            <a:pPr algn="l"/>
            <a:r>
              <a:rPr lang="en-US" b="1" i="0" dirty="0">
                <a:solidFill>
                  <a:srgbClr val="30506E"/>
                </a:solidFill>
                <a:effectLst/>
                <a:latin typeface="Times New Roman" panose="02020603050405020304" pitchFamily="18" charset="0"/>
              </a:rPr>
              <a:t>OData 4.0</a:t>
            </a:r>
          </a:p>
          <a:p>
            <a:pPr algn="l"/>
            <a:r>
              <a:rPr lang="en-US" b="0" i="0" dirty="0">
                <a:solidFill>
                  <a:srgbClr val="000000"/>
                </a:solidFill>
                <a:effectLst/>
                <a:latin typeface="Times New Roman" panose="02020603050405020304" pitchFamily="18" charset="0"/>
              </a:rPr>
              <a:t>Common Data Service Web API is implemented as an OData (OASIS Open Data Protocol) service. By using an industry standard such as this, you're allotted all the benefits of open standard development, such as cross-platform compatibility and simple implementation against a common, predefined protocol.</a:t>
            </a:r>
          </a:p>
          <a:p>
            <a:pPr algn="l"/>
            <a:r>
              <a:rPr lang="en-US" b="0" i="0" dirty="0">
                <a:solidFill>
                  <a:srgbClr val="000000"/>
                </a:solidFill>
                <a:effectLst/>
                <a:latin typeface="Times New Roman" panose="02020603050405020304" pitchFamily="18" charset="0"/>
              </a:rPr>
              <a:t>Common Data Service doesn't provide specific assembly tooling for the Web API; instead, we recommend that you use community libraries that conform to the OData protocol. If you want more information about which libraries exist, go to </a:t>
            </a:r>
            <a:r>
              <a:rPr lang="en-US" b="0" i="0" dirty="0">
                <a:solidFill>
                  <a:srgbClr val="000000"/>
                </a:solidFill>
                <a:effectLst/>
                <a:latin typeface="Times New Roman" panose="02020603050405020304" pitchFamily="18" charset="0"/>
                <a:hlinkClick r:id="rId3"/>
              </a:rPr>
              <a:t>https://www.odata.org/libraries/</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OData provides the ability to interact with Common Data Service data by means of CRUD operations that are available through standard GET, POST, PATCH, and DELETE HTTP methods (more information about these methods will be provided later in this module). You can also perform almost any other operation that is exposed through Common Data Service </a:t>
            </a:r>
            <a:r>
              <a:rPr lang="en-US" b="0" i="0" dirty="0">
                <a:solidFill>
                  <a:srgbClr val="000000"/>
                </a:solidFill>
                <a:effectLst/>
                <a:latin typeface="Times New Roman" panose="02020603050405020304" pitchFamily="18" charset="0"/>
                <a:hlinkClick r:id="rId4"/>
              </a:rPr>
              <a:t>Event Framework</a:t>
            </a:r>
            <a:r>
              <a:rPr lang="en-US" b="0" i="0" dirty="0">
                <a:solidFill>
                  <a:srgbClr val="000000"/>
                </a:solidFill>
                <a:effectLst/>
                <a:latin typeface="Times New Roman" panose="02020603050405020304" pitchFamily="18" charset="0"/>
              </a:rPr>
              <a:t> by invoking an OData </a:t>
            </a:r>
            <a:r>
              <a:rPr lang="en-US" b="0" i="1" dirty="0">
                <a:solidFill>
                  <a:srgbClr val="000000"/>
                </a:solidFill>
                <a:effectLst/>
                <a:latin typeface="Times New Roman" panose="02020603050405020304" pitchFamily="18" charset="0"/>
              </a:rPr>
              <a:t>function</a:t>
            </a:r>
            <a:r>
              <a:rPr lang="en-US" b="0" i="0" dirty="0">
                <a:solidFill>
                  <a:srgbClr val="000000"/>
                </a:solidFill>
                <a:effectLst/>
                <a:latin typeface="Times New Roman" panose="02020603050405020304" pitchFamily="18" charset="0"/>
              </a:rPr>
              <a:t> or </a:t>
            </a:r>
            <a:r>
              <a:rPr lang="en-US" b="0" i="1" dirty="0">
                <a:solidFill>
                  <a:srgbClr val="000000"/>
                </a:solidFill>
                <a:effectLst/>
                <a:latin typeface="Times New Roman" panose="02020603050405020304" pitchFamily="18" charset="0"/>
              </a:rPr>
              <a:t>action</a:t>
            </a:r>
            <a:r>
              <a:rPr lang="en-US" b="0" i="0" dirty="0">
                <a:solidFill>
                  <a:srgbClr val="000000"/>
                </a:solidFill>
                <a:effectLst/>
                <a:latin typeface="Times New Roman" panose="02020603050405020304" pitchFamily="18" charset="0"/>
              </a:rPr>
              <a:t> that has the same name as its corresponding Organization Service message. CRUD-related messages are the only ones that are not available because those messages are achieved by means of the previously-described standard HTTP methods.</a:t>
            </a:r>
          </a:p>
          <a:p>
            <a:pPr algn="l"/>
            <a:r>
              <a:rPr lang="en-US" b="1" i="0" dirty="0">
                <a:solidFill>
                  <a:srgbClr val="30506E"/>
                </a:solidFill>
                <a:effectLst/>
                <a:latin typeface="Times New Roman" panose="02020603050405020304" pitchFamily="18" charset="0"/>
              </a:rPr>
              <a:t>REST</a:t>
            </a:r>
          </a:p>
          <a:p>
            <a:pPr algn="l"/>
            <a:r>
              <a:rPr lang="en-US" b="0" i="0" dirty="0">
                <a:solidFill>
                  <a:srgbClr val="000000"/>
                </a:solidFill>
                <a:effectLst/>
                <a:latin typeface="Times New Roman" panose="02020603050405020304" pitchFamily="18" charset="0"/>
              </a:rPr>
              <a:t>Fundamentally, OData protocol is a set of RESTful (</a:t>
            </a:r>
            <a:r>
              <a:rPr lang="en-US" b="1" i="0" dirty="0" err="1">
                <a:solidFill>
                  <a:srgbClr val="000000"/>
                </a:solidFill>
                <a:effectLst/>
                <a:latin typeface="Times New Roman" panose="02020603050405020304" pitchFamily="18" charset="0"/>
              </a:rPr>
              <a:t>RE</a:t>
            </a:r>
            <a:r>
              <a:rPr lang="en-US" b="0" i="0" dirty="0" err="1">
                <a:solidFill>
                  <a:srgbClr val="000000"/>
                </a:solidFill>
                <a:effectLst/>
                <a:latin typeface="Times New Roman" panose="02020603050405020304" pitchFamily="18" charset="0"/>
              </a:rPr>
              <a:t>presentational</a:t>
            </a:r>
            <a:r>
              <a:rPr lang="en-US" b="0" i="0" dirty="0">
                <a:solidFill>
                  <a:srgbClr val="000000"/>
                </a:solidFill>
                <a:effectLst/>
                <a:latin typeface="Times New Roman" panose="02020603050405020304" pitchFamily="18" charset="0"/>
              </a:rPr>
              <a:t> </a:t>
            </a:r>
            <a:r>
              <a:rPr lang="en-US" b="1" i="0" dirty="0">
                <a:solidFill>
                  <a:srgbClr val="000000"/>
                </a:solidFill>
                <a:effectLst/>
                <a:latin typeface="Times New Roman" panose="02020603050405020304" pitchFamily="18" charset="0"/>
              </a:rPr>
              <a:t>S</a:t>
            </a:r>
            <a:r>
              <a:rPr lang="en-US" b="0" i="0" dirty="0">
                <a:solidFill>
                  <a:srgbClr val="000000"/>
                </a:solidFill>
                <a:effectLst/>
                <a:latin typeface="Times New Roman" panose="02020603050405020304" pitchFamily="18" charset="0"/>
              </a:rPr>
              <a:t>tate </a:t>
            </a:r>
            <a:r>
              <a:rPr lang="en-US" b="1" i="0" dirty="0">
                <a:solidFill>
                  <a:srgbClr val="000000"/>
                </a:solidFill>
                <a:effectLst/>
                <a:latin typeface="Times New Roman" panose="02020603050405020304" pitchFamily="18" charset="0"/>
              </a:rPr>
              <a:t>T</a:t>
            </a:r>
            <a:r>
              <a:rPr lang="en-US" b="0" i="0" dirty="0">
                <a:solidFill>
                  <a:srgbClr val="000000"/>
                </a:solidFill>
                <a:effectLst/>
                <a:latin typeface="Times New Roman" panose="02020603050405020304" pitchFamily="18" charset="0"/>
              </a:rPr>
              <a:t>ransfer) APIs, a time-tested industry standard for providing interoperability between systems. REST consists of six guiding principles that restrict the way that a service can process and respond to requests to ensure that non-functional properties of that service are met (such as performance, scalability, simplicity, reliability, and so on).</a:t>
            </a:r>
          </a:p>
          <a:p>
            <a:pPr algn="l"/>
            <a:r>
              <a:rPr lang="en-US" b="0" i="0" dirty="0">
                <a:solidFill>
                  <a:srgbClr val="000000"/>
                </a:solidFill>
                <a:effectLst/>
                <a:latin typeface="Times New Roman" panose="02020603050405020304" pitchFamily="18" charset="0"/>
              </a:rPr>
              <a:t>For the purposes of this lesson, you should keep in mind that OData conforms to these constraints and that the Common Data Web API in turn also conforms to the constraints because it implements the OData 4.0 protocol.</a:t>
            </a:r>
          </a:p>
          <a:p>
            <a:pPr algn="l"/>
            <a:r>
              <a:rPr lang="en-US" b="1" i="0" dirty="0" err="1">
                <a:solidFill>
                  <a:srgbClr val="30506E"/>
                </a:solidFill>
                <a:effectLst/>
                <a:latin typeface="Times New Roman" panose="02020603050405020304" pitchFamily="18" charset="0"/>
              </a:rPr>
              <a:t>FetchXML</a:t>
            </a:r>
            <a:endParaRPr lang="en-US" b="1" i="0" dirty="0">
              <a:solidFill>
                <a:srgbClr val="30506E"/>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FetchXML</a:t>
            </a:r>
            <a:r>
              <a:rPr lang="en-US" b="0" i="0" dirty="0">
                <a:solidFill>
                  <a:srgbClr val="000000"/>
                </a:solidFill>
                <a:effectLst/>
                <a:latin typeface="Times New Roman" panose="02020603050405020304" pitchFamily="18" charset="0"/>
              </a:rPr>
              <a:t> is a robust query language that allows for complex querying of Common Data Service data. Microsoft provides a way for users to run </a:t>
            </a:r>
            <a:r>
              <a:rPr lang="en-US" b="0" i="0" dirty="0" err="1">
                <a:solidFill>
                  <a:srgbClr val="000000"/>
                </a:solidFill>
                <a:effectLst/>
                <a:latin typeface="Times New Roman" panose="02020603050405020304" pitchFamily="18" charset="0"/>
              </a:rPr>
              <a:t>FetchXML</a:t>
            </a:r>
            <a:r>
              <a:rPr lang="en-US" b="0" i="0" dirty="0">
                <a:solidFill>
                  <a:srgbClr val="000000"/>
                </a:solidFill>
                <a:effectLst/>
                <a:latin typeface="Times New Roman" panose="02020603050405020304" pitchFamily="18" charset="0"/>
              </a:rPr>
              <a:t> queries within a Web API query. This approach can be valuable if you encounter a scenario where </a:t>
            </a:r>
            <a:r>
              <a:rPr lang="en-US" b="0" i="0" dirty="0" err="1">
                <a:solidFill>
                  <a:srgbClr val="000000"/>
                </a:solidFill>
                <a:effectLst/>
                <a:latin typeface="Times New Roman" panose="02020603050405020304" pitchFamily="18" charset="0"/>
              </a:rPr>
              <a:t>FetchXML</a:t>
            </a:r>
            <a:r>
              <a:rPr lang="en-US" b="0" i="0" dirty="0">
                <a:solidFill>
                  <a:srgbClr val="000000"/>
                </a:solidFill>
                <a:effectLst/>
                <a:latin typeface="Times New Roman" panose="02020603050405020304" pitchFamily="18" charset="0"/>
              </a:rPr>
              <a:t> is a better fit for your particular query versus using OData query syntax. More information about </a:t>
            </a:r>
            <a:r>
              <a:rPr lang="en-US" b="0" i="0" dirty="0" err="1">
                <a:solidFill>
                  <a:srgbClr val="000000"/>
                </a:solidFill>
                <a:effectLst/>
                <a:latin typeface="Times New Roman" panose="02020603050405020304" pitchFamily="18" charset="0"/>
              </a:rPr>
              <a:t>FetchXML</a:t>
            </a:r>
            <a:r>
              <a:rPr lang="en-US" b="0" i="0" dirty="0">
                <a:solidFill>
                  <a:srgbClr val="000000"/>
                </a:solidFill>
                <a:effectLst/>
                <a:latin typeface="Times New Roman" panose="02020603050405020304" pitchFamily="18" charset="0"/>
              </a:rPr>
              <a:t> is provided in a later unit in this module.</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After you've enabled change tracking on an entity, you can retrieve its changes through the Web API by adding </a:t>
            </a:r>
            <a:r>
              <a:rPr lang="en-US" dirty="0" err="1"/>
              <a:t>odata.track</a:t>
            </a:r>
            <a:r>
              <a:rPr lang="en-US" dirty="0"/>
              <a:t>-changes as a preference header in your web request. The following example requests changes from the account entity for a specific set of fields (name, account number, telephone1, and fax).</a:t>
            </a:r>
          </a:p>
          <a:p>
            <a:endParaRPr lang="en-US" dirty="0"/>
          </a:p>
          <a:p>
            <a:pPr>
              <a:spcBef>
                <a:spcPct val="43750"/>
              </a:spcBef>
              <a:spcAft>
                <a:spcPct val="43750"/>
              </a:spcAft>
            </a:pPr>
            <a:r>
              <a:rPr lang="en-US" dirty="0"/>
              <a:t>On the initial request, you'll receive the entire set of data that applies to the query because a delta has not been applied. However, the response will show an @odata.deltaLink value. This link contains a </a:t>
            </a:r>
            <a:r>
              <a:rPr lang="en-US" dirty="0" err="1"/>
              <a:t>deltatoken</a:t>
            </a:r>
            <a:r>
              <a:rPr lang="en-US" dirty="0"/>
              <a:t> parameter, which is intended to be passed into your subsequent request when you want to see what changes have been applied since this query was run. Think of this process as similar to how you would handle paging in OData.</a:t>
            </a:r>
          </a:p>
          <a:p>
            <a:endParaRPr lang="en-US" dirty="0"/>
          </a:p>
          <a:p>
            <a:pPr>
              <a:spcBef>
                <a:spcPct val="43750"/>
              </a:spcBef>
              <a:spcAft>
                <a:spcPct val="43750"/>
              </a:spcAft>
            </a:pPr>
            <a:r>
              <a:rPr lang="en-US" dirty="0"/>
              <a:t>The following example is a response to the preceding account request:</a:t>
            </a:r>
          </a:p>
          <a:p>
            <a:endParaRPr lang="en-US" dirty="0"/>
          </a:p>
          <a:p>
            <a:pPr>
              <a:spcBef>
                <a:spcPct val="43750"/>
              </a:spcBef>
              <a:spcAft>
                <a:spcPct val="43750"/>
              </a:spcAft>
            </a:pPr>
            <a:r>
              <a:rPr lang="en-US" dirty="0"/>
              <a:t>In this scenario, consider that some time has passed, and you now want to see if any other changes have been applied. You can use the @odata.deltaLink parameter to run your query (or extract its </a:t>
            </a:r>
            <a:r>
              <a:rPr lang="en-US" dirty="0" err="1"/>
              <a:t>deltatoken</a:t>
            </a:r>
            <a:r>
              <a:rPr lang="en-US" dirty="0"/>
              <a:t> if you are managing connection strings differently), and see what changes have happened since your last request.</a:t>
            </a:r>
          </a:p>
          <a:p>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2225025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i="0" dirty="0">
                <a:solidFill>
                  <a:srgbClr val="171717"/>
                </a:solidFill>
                <a:effectLst/>
                <a:latin typeface="Segoe UI" panose="020B0502040204020203" pitchFamily="34" charset="0"/>
              </a:rPr>
              <a:t>The following example shows how you would retrieve changes since that last request by running the returned @odata.deltaLink: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scenario, imagine that a new account was created and another one was deleted. Your response would then look similar to the following example: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shown in the example, another delta link was provided, which you can then use the next time you need to see what changes have occurred.</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320124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also retrieve the number of changes made in a given delta by adding the $count parameter to your request.</a:t>
            </a:r>
          </a:p>
          <a:p>
            <a:endParaRPr/>
          </a:p>
          <a:p>
            <a:r>
              <a:t>GET [Organization URI]/api/data/v9.1/accounts/$count?$deltatoken=919042%2108%2f22%2f2017%2008%3a10%3a44 </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Because Common Data Service is built as part of the robust Microsoft Power Platform, it provides numerous capabilities to facilitate integration with Microsoft Azure solutions. This lesson covers some of the standard integration practices regarding Azure solutions and how they pertain to Common Data Service.</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dirty="0"/>
              <a:t>Azure comes with a variety of other solutions, which can also be integrated with Common Data Service. The following sections provide a summary of each solution. However, this module will limit further education in future lessons to the solutions that have pre-configured utilities within Common Data Service that help streamline your integrations, such as Microsoft Azure Service Bus, Microsoft Azure Event Hubs, and Microsoft Azure Logic Apps.</a:t>
            </a:r>
            <a:br>
              <a:rPr lang="en-US" dirty="0"/>
            </a:br>
            <a:br>
              <a:rPr lang="en-US" dirty="0"/>
            </a:br>
            <a:r>
              <a:rPr lang="en-US" b="1" i="0" dirty="0">
                <a:solidFill>
                  <a:srgbClr val="171717"/>
                </a:solidFill>
                <a:effectLst/>
                <a:latin typeface="Segoe UI" panose="020B0502040204020203" pitchFamily="34" charset="0"/>
              </a:rPr>
              <a:t>Logic Apps</a:t>
            </a:r>
          </a:p>
          <a:p>
            <a:pPr algn="l"/>
            <a:r>
              <a:rPr lang="en-US" b="0" i="0" dirty="0">
                <a:solidFill>
                  <a:srgbClr val="171717"/>
                </a:solidFill>
                <a:effectLst/>
                <a:latin typeface="Segoe UI" panose="020B0502040204020203" pitchFamily="34" charset="0"/>
              </a:rPr>
              <a:t>Azure Logic Apps provides a robust visual interface in which you can orchestrate complex integrations across your various environments. It has many of the same capabilities as Microsoft Power Automate workflows, so if you are familiar with preparing workflows in that context, you should be able to recognize their similarities. Both provide the ability to use pre-built and custom-built connectors, which you can use to connect to whichever system is needed. Most importantly, Logic Apps comes with a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connector that will allow you to trigger actions based on various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events (such as a record being created or updated).</a:t>
            </a:r>
          </a:p>
          <a:p>
            <a:pPr algn="l"/>
            <a:r>
              <a:rPr lang="en-US" b="1" i="0" dirty="0">
                <a:solidFill>
                  <a:srgbClr val="171717"/>
                </a:solidFill>
                <a:effectLst/>
                <a:latin typeface="Segoe UI" panose="020B0502040204020203" pitchFamily="34" charset="0"/>
              </a:rPr>
              <a:t>Azure Service Bus</a:t>
            </a:r>
          </a:p>
          <a:p>
            <a:pPr algn="l"/>
            <a:r>
              <a:rPr lang="en-US" b="0" i="0" dirty="0">
                <a:solidFill>
                  <a:srgbClr val="171717"/>
                </a:solidFill>
                <a:effectLst/>
                <a:latin typeface="Segoe UI" panose="020B0502040204020203" pitchFamily="34" charset="0"/>
              </a:rPr>
              <a:t>Azure Service Bus is Microsoft's cloud messaging as a service (</a:t>
            </a:r>
            <a:r>
              <a:rPr lang="en-US" b="0" i="0" dirty="0" err="1">
                <a:solidFill>
                  <a:srgbClr val="171717"/>
                </a:solidFill>
                <a:effectLst/>
                <a:latin typeface="Segoe UI" panose="020B0502040204020203" pitchFamily="34" charset="0"/>
              </a:rPr>
              <a:t>MaaS</a:t>
            </a:r>
            <a:r>
              <a:rPr lang="en-US" b="0" i="0" dirty="0">
                <a:solidFill>
                  <a:srgbClr val="171717"/>
                </a:solidFill>
                <a:effectLst/>
                <a:latin typeface="Segoe UI" panose="020B0502040204020203" pitchFamily="34" charset="0"/>
              </a:rPr>
              <a:t>) platform. Messages are sent to and received from queues for point-to-point communications. Service Bus also provides a publish-subscribe mechanism that uses its Topics feature, which will not be covered in this module.</a:t>
            </a:r>
          </a:p>
          <a:p>
            <a:pPr algn="l"/>
            <a:r>
              <a:rPr lang="en-US" b="1" i="0" dirty="0">
                <a:solidFill>
                  <a:srgbClr val="171717"/>
                </a:solidFill>
                <a:effectLst/>
                <a:latin typeface="Segoe UI" panose="020B0502040204020203" pitchFamily="34" charset="0"/>
              </a:rPr>
              <a:t>Azure API Management</a:t>
            </a:r>
          </a:p>
          <a:p>
            <a:pPr algn="l"/>
            <a:r>
              <a:rPr lang="en-US" b="0" i="0" dirty="0">
                <a:solidFill>
                  <a:srgbClr val="171717"/>
                </a:solidFill>
                <a:effectLst/>
                <a:latin typeface="Segoe UI" panose="020B0502040204020203" pitchFamily="34" charset="0"/>
              </a:rPr>
              <a:t>Because API needs are handled by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Web API, and because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provides a role-based security model that can handle most integration scenarios, you might not need to consider Microsoft Azure API Management often. However, if you ever need to write a custom and/or proprietary API to sit on top of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Web API, you could use Azure's API Management services.</a:t>
            </a:r>
          </a:p>
          <a:p>
            <a:pPr algn="l"/>
            <a:r>
              <a:rPr lang="en-US" b="1" i="0" dirty="0">
                <a:solidFill>
                  <a:srgbClr val="171717"/>
                </a:solidFill>
                <a:effectLst/>
                <a:latin typeface="Segoe UI" panose="020B0502040204020203" pitchFamily="34" charset="0"/>
              </a:rPr>
              <a:t>Event Grid</a:t>
            </a:r>
          </a:p>
          <a:p>
            <a:pPr algn="l"/>
            <a:r>
              <a:rPr lang="en-US" b="0" i="0" dirty="0">
                <a:solidFill>
                  <a:srgbClr val="171717"/>
                </a:solidFill>
                <a:effectLst/>
                <a:latin typeface="Segoe UI" panose="020B0502040204020203" pitchFamily="34" charset="0"/>
              </a:rPr>
              <a:t>Microsoft Azure Event Grid is an event-driven, publish-subscribe framework that allows you to handle various events. While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does not provide out-of-the-box capabilities to integrate with an Event Grid instance as it does with Service Bus or Event Hubs, it is a viable item to consider when you are in need of event-driven integrations.</a:t>
            </a:r>
          </a:p>
          <a:p>
            <a:pPr algn="l"/>
            <a:r>
              <a:rPr lang="en-US" b="1" i="0" dirty="0">
                <a:solidFill>
                  <a:srgbClr val="171717"/>
                </a:solidFill>
                <a:effectLst/>
                <a:latin typeface="Segoe UI" panose="020B0502040204020203" pitchFamily="34" charset="0"/>
              </a:rPr>
              <a:t>Event Hubs</a:t>
            </a:r>
          </a:p>
          <a:p>
            <a:pPr algn="l"/>
            <a:r>
              <a:rPr lang="en-US" b="0" i="0" dirty="0">
                <a:solidFill>
                  <a:srgbClr val="171717"/>
                </a:solidFill>
                <a:effectLst/>
                <a:latin typeface="Segoe UI" panose="020B0502040204020203" pitchFamily="34" charset="0"/>
              </a:rPr>
              <a:t>Azure Event Hubs is Microsoft's version of Apache Kafka and provides a real-time data ingestion service that supports millions of events per second. This service is good for large streams of data that need to be ingested in real time (which might occur when you are trying to capture items like application telemetry within a business application) but are not common in most business application integration scenarios. Technically, Event Hubs is not seen as an integration solution in Azure (it's seen as an analytics solution given that its predominant applications are with "big data").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provides a utility to publish events to an Event Hub. In the context of Common Data Service, while provided as an endpoint, Azure Service Bus traditionally becomes the preferred method for integration of actual business data because it comes with far less overhead.</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If you're struggling to figure out which Azure integration solution best suits your needs, consider the information in the following table.</a:t>
            </a:r>
          </a:p>
          <a:p>
            <a:endParaRPr dirty="0"/>
          </a:p>
          <a:p>
            <a:pPr>
              <a:spcBef>
                <a:spcPct val="43750"/>
              </a:spcBef>
              <a:spcAft>
                <a:spcPct val="43750"/>
              </a:spcAft>
            </a:pPr>
            <a:r>
              <a:rPr dirty="0"/>
              <a:t>For in-depth guidance on Azure's broader Integration Services framework, refer to the Azure Integration Services whitepaper, which is found </a:t>
            </a:r>
            <a:r>
              <a:rPr dirty="0">
                <a:hlinkClick r:id="rId3"/>
              </a:rPr>
              <a:t>here</a:t>
            </a:r>
            <a:r>
              <a:rPr dirty="0"/>
              <a:t>.</a:t>
            </a:r>
          </a:p>
          <a:p>
            <a:endParaRPr dirty="0"/>
          </a:p>
          <a:p>
            <a:pPr>
              <a:spcBef>
                <a:spcPct val="43750"/>
              </a:spcBef>
              <a:spcAft>
                <a:spcPct val="43750"/>
              </a:spcAft>
            </a:pPr>
            <a:r>
              <a:rPr dirty="0"/>
              <a:t>Another article to reference is one found on the Azure website: </a:t>
            </a:r>
            <a:r>
              <a:rPr dirty="0">
                <a:hlinkClick r:id="rId4"/>
              </a:rPr>
              <a:t>Choose between Azure messaging services - Event Grid, Event Hubs, and Service Bus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Common Data Service provides a variety of pre-built mechanisms for externalizing its data for integration purposes. This lesson covers how to accomplish exposing Common Data Service data to Azure Service Bus by using Common Data Service's Service Endpoint Registration feature, which is found in its Plug-in Registration Tool.</a:t>
            </a:r>
          </a:p>
          <a:p>
            <a:endParaRPr lang="en-US" dirty="0">
              <a:hlinkClick r:id="rId3"/>
            </a:endParaRPr>
          </a:p>
          <a:p>
            <a:r>
              <a:rPr lang="en-US" dirty="0">
                <a:hlinkClick r:id="rId3"/>
              </a:rPr>
              <a:t>Exercise or potential demo</a:t>
            </a:r>
          </a:p>
          <a:p>
            <a:r>
              <a:rPr lang="en-US" dirty="0">
                <a:hlinkClick r:id="rId3"/>
              </a:rPr>
              <a:t>https://docs.microsoft.com/en-us/learn/modules/integrate-common-data-service-azure-solutions/2-azure-service-bus</a:t>
            </a:r>
          </a:p>
          <a:p>
            <a:endParaRPr lang="en-US" dirty="0">
              <a:hlinkClick r:id="rId3"/>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387535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80932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In the previous exercise, you registered a Service Endpoint that publishes messages to a Service Bus Endpoint whenever account data is updated in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environment. This exercise now describes how to consume those messages.</a:t>
            </a:r>
            <a:endParaRPr lang="en-US" dirty="0">
              <a:hlinkClick r:id="rId3"/>
            </a:endParaRPr>
          </a:p>
          <a:p>
            <a:r>
              <a:rPr lang="en-US" dirty="0">
                <a:hlinkClick r:id="rId3"/>
              </a:rPr>
              <a:t>Exercise or potential demo</a:t>
            </a:r>
          </a:p>
          <a:p>
            <a:r>
              <a:rPr lang="en-US" dirty="0">
                <a:hlinkClick r:id="rId3"/>
              </a:rPr>
              <a:t>https://docs.microsoft.com/en-us/learn/modules/integrate-common-data-service-azure-solutions/3-event-listener</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4144459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Another method for publishing events from Common Data Service to an external service is to register webhooks. A webhook is an HTTP-based mechanism for publishing events to any Web API-based service of your choosing. This method allows you to write your own custom code that is hosted on external services as a point-to-point.</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Microsoft's Common Data Service uses OAuth 2.0 as its authorization standard. OAuth provides an industry-standardized mechanism for authenticating client applications against a resource.</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rPr dirty="0"/>
              <a:t>When considering integration mechanisms, you have a few available options. It's important that you consider various elements when choosing a given method.</a:t>
            </a:r>
          </a:p>
          <a:p>
            <a:endParaRPr dirty="0"/>
          </a:p>
          <a:p>
            <a:pPr>
              <a:spcBef>
                <a:spcPct val="43750"/>
              </a:spcBef>
              <a:spcAft>
                <a:spcPct val="43750"/>
              </a:spcAft>
            </a:pPr>
            <a:r>
              <a:rPr dirty="0"/>
              <a:t>Consider using Azure Service Bus when:</a:t>
            </a:r>
          </a:p>
          <a:p>
            <a:endParaRPr dirty="0"/>
          </a:p>
          <a:p>
            <a:pPr lvl="1" indent="-285750">
              <a:spcBef>
                <a:spcPct val="43750"/>
              </a:spcBef>
              <a:spcAft>
                <a:spcPct val="43750"/>
              </a:spcAft>
              <a:buChar char="•"/>
            </a:pPr>
            <a:r>
              <a:rPr dirty="0"/>
              <a:t>High scale asynchronous processing/queueing is a requirement.</a:t>
            </a:r>
          </a:p>
          <a:p>
            <a:endParaRPr dirty="0"/>
          </a:p>
          <a:p>
            <a:pPr lvl="1" indent="-285750">
              <a:spcBef>
                <a:spcPct val="43750"/>
              </a:spcBef>
              <a:spcAft>
                <a:spcPct val="43750"/>
              </a:spcAft>
              <a:buChar char="•"/>
            </a:pPr>
            <a:r>
              <a:rPr dirty="0"/>
              <a:t>Multiple subscribers might be needed to consume a given Common Data Service event.</a:t>
            </a:r>
          </a:p>
          <a:p>
            <a:endParaRPr dirty="0"/>
          </a:p>
          <a:p>
            <a:pPr lvl="1" indent="-285750">
              <a:spcBef>
                <a:spcPct val="43750"/>
              </a:spcBef>
              <a:spcAft>
                <a:spcPct val="43750"/>
              </a:spcAft>
              <a:buChar char="•"/>
            </a:pPr>
            <a:r>
              <a:rPr dirty="0"/>
              <a:t>You want to govern your integration architecture in a centralized location.</a:t>
            </a:r>
          </a:p>
          <a:p>
            <a:endParaRPr dirty="0"/>
          </a:p>
          <a:p>
            <a:pPr>
              <a:spcBef>
                <a:spcPct val="43750"/>
              </a:spcBef>
              <a:spcAft>
                <a:spcPct val="43750"/>
              </a:spcAft>
            </a:pPr>
            <a:r>
              <a:rPr dirty="0"/>
              <a:t>Consider using webhooks when:</a:t>
            </a:r>
          </a:p>
          <a:p>
            <a:endParaRPr dirty="0"/>
          </a:p>
          <a:p>
            <a:pPr lvl="1" indent="-285750">
              <a:spcBef>
                <a:spcPct val="43750"/>
              </a:spcBef>
              <a:spcAft>
                <a:spcPct val="43750"/>
              </a:spcAft>
              <a:buChar char="•"/>
            </a:pPr>
            <a:r>
              <a:rPr dirty="0"/>
              <a:t>Synchronous processing against an external system is required as part of your process (Common Data Service only supports asynchronous processing against Service Bus Endpoints).</a:t>
            </a:r>
          </a:p>
          <a:p>
            <a:endParaRPr dirty="0"/>
          </a:p>
          <a:p>
            <a:pPr lvl="1" indent="-285750">
              <a:spcBef>
                <a:spcPct val="43750"/>
              </a:spcBef>
              <a:spcAft>
                <a:spcPct val="43750"/>
              </a:spcAft>
              <a:buChar char="•"/>
            </a:pPr>
            <a:r>
              <a:rPr dirty="0"/>
              <a:t>The external operation that you are performing needs to occur immediately.</a:t>
            </a:r>
          </a:p>
          <a:p>
            <a:endParaRPr dirty="0"/>
          </a:p>
          <a:p>
            <a:pPr lvl="1" indent="-285750">
              <a:spcBef>
                <a:spcPct val="43750"/>
              </a:spcBef>
              <a:spcAft>
                <a:spcPct val="43750"/>
              </a:spcAft>
              <a:buChar char="•"/>
            </a:pPr>
            <a:r>
              <a:rPr dirty="0"/>
              <a:t>You want the entire transaction to fail unless the webhook payload is successfully processed by the external service.</a:t>
            </a:r>
          </a:p>
          <a:p>
            <a:endParaRPr dirty="0"/>
          </a:p>
          <a:p>
            <a:pPr lvl="1" indent="-285750">
              <a:spcBef>
                <a:spcPct val="43750"/>
              </a:spcBef>
              <a:spcAft>
                <a:spcPct val="43750"/>
              </a:spcAft>
              <a:buChar char="•"/>
            </a:pPr>
            <a:r>
              <a:rPr dirty="0"/>
              <a:t>A third-party Web API endpoint already exists that you want to use for integration purposes.</a:t>
            </a:r>
          </a:p>
          <a:p>
            <a:endParaRPr dirty="0"/>
          </a:p>
          <a:p>
            <a:pPr lvl="1" indent="-285750">
              <a:spcBef>
                <a:spcPct val="43750"/>
              </a:spcBef>
              <a:spcAft>
                <a:spcPct val="43750"/>
              </a:spcAft>
              <a:buChar char="•"/>
            </a:pPr>
            <a:r>
              <a:rPr dirty="0"/>
              <a:t>SAS authentication isn't preferred and/or feasible (webhooks support authentication through authentication headers and query string parameter keys).</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The following table describes the three authentication options that you can use to consume a webhook message from a given endpoint.</a:t>
            </a:r>
          </a:p>
          <a:p>
            <a:endParaRPr/>
          </a:p>
          <a:p>
            <a:r>
              <a:t> Type Description </a:t>
            </a:r>
          </a:p>
          <a:p>
            <a:endParaRPr/>
          </a:p>
          <a:p>
            <a:r>
              <a:t>HttpHeader</a:t>
            </a:r>
          </a:p>
          <a:p>
            <a:endParaRPr/>
          </a:p>
          <a:p>
            <a:r>
              <a:t>Includes one or more key value pairs in the header of the HTTP request. Example: Key1: Value1, Key2: Value2</a:t>
            </a:r>
          </a:p>
          <a:p>
            <a:endParaRPr/>
          </a:p>
          <a:p>
            <a:r>
              <a:t>WebhookKey</a:t>
            </a:r>
          </a:p>
          <a:p>
            <a:endParaRPr/>
          </a:p>
          <a:p>
            <a:r>
              <a:t>Includes a query string by using code as the key and a value that is required by the endpoint. When registering the webhook by using the Plug-in Registration Tool, only enter the value. Example: ?code=00000000-0000-0000-0000-000000000001</a:t>
            </a:r>
          </a:p>
          <a:p>
            <a:endParaRPr/>
          </a:p>
          <a:p>
            <a:r>
              <a:t>HttpQueryString</a:t>
            </a:r>
          </a:p>
          <a:p>
            <a:endParaRPr/>
          </a:p>
          <a:p>
            <a:r>
              <a:t>Includes one or more key value pairs as query string parameters. Example: ?Key1=Value1&amp;Key2=Value2</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The following table shows the HTTP headers that are passed to your service as part of a webhook call. You can use these headers as part of your processing method if you are writing a new webhook processor.</a:t>
            </a:r>
          </a:p>
          <a:p>
            <a:endParaRPr/>
          </a:p>
          <a:p>
            <a:r>
              <a:t> Key Value Description </a:t>
            </a:r>
          </a:p>
          <a:p>
            <a:endParaRPr/>
          </a:p>
          <a:p>
            <a:r>
              <a:t>x-request-id</a:t>
            </a:r>
          </a:p>
          <a:p>
            <a:endParaRPr/>
          </a:p>
          <a:p>
            <a:r>
              <a:t>A unique identifier for the request</a:t>
            </a:r>
          </a:p>
          <a:p>
            <a:endParaRPr/>
          </a:p>
          <a:p>
            <a:r>
              <a:t>x-ms-dynamics-organization</a:t>
            </a:r>
          </a:p>
          <a:p>
            <a:endParaRPr/>
          </a:p>
          <a:p>
            <a:r>
              <a:t>The name of the tenant who sent the request</a:t>
            </a:r>
          </a:p>
          <a:p>
            <a:endParaRPr/>
          </a:p>
          <a:p>
            <a:r>
              <a:t>x-ms-dynamics-entity-name</a:t>
            </a:r>
          </a:p>
          <a:p>
            <a:endParaRPr/>
          </a:p>
          <a:p>
            <a:r>
              <a:t>The logical name of the entity that passed in the execution context data</a:t>
            </a:r>
          </a:p>
          <a:p>
            <a:endParaRPr/>
          </a:p>
          <a:p>
            <a:r>
              <a:t>x-ms-dynamics-request-name</a:t>
            </a:r>
          </a:p>
          <a:p>
            <a:endParaRPr/>
          </a:p>
          <a:p>
            <a:r>
              <a:t>The name of the event that the webhook step was registered for</a:t>
            </a:r>
          </a:p>
          <a:p>
            <a:endParaRPr/>
          </a:p>
          <a:p>
            <a:r>
              <a:t>x-ms-correlation-request-id</a:t>
            </a:r>
          </a:p>
          <a:p>
            <a:endParaRPr/>
          </a:p>
          <a:p>
            <a:r>
              <a:t>Unique identifier for tracking any type of extension. This property is used by the platform for infinite loop prevention. In most cases, this property can be ignored. This value can be used when you are working with technical support because it can be used to query telemetry to understand what occurred during the entire operation.</a:t>
            </a:r>
          </a:p>
          <a:p>
            <a:endParaRPr/>
          </a:p>
          <a:p>
            <a:r>
              <a:t>x-ms-dynamics-msg-size-exceeded</a:t>
            </a:r>
          </a:p>
          <a:p>
            <a:endParaRPr/>
          </a:p>
          <a:p>
            <a:r>
              <a:t>Sent only when the HTTP payload size exceeds the 256KB</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Webhook endpoint registration is performed similarly to Service Endpoint registration, by using the Plug-in Registration Tool.</a:t>
            </a:r>
          </a:p>
          <a:p>
            <a:endParaRPr/>
          </a:p>
          <a:p>
            <a:pPr>
              <a:spcBef>
                <a:spcPct val="43750"/>
              </a:spcBef>
              <a:spcAft>
                <a:spcPct val="43750"/>
              </a:spcAft>
            </a:pPr>
            <a:r>
              <a:t>Within the Plug-in Registration Tool, you can register a new webhook by selecting </a:t>
            </a:r>
            <a:r>
              <a:rPr b="1"/>
              <a:t>Register New Web Hook</a:t>
            </a:r>
            <a:r>
              <a:t> under the </a:t>
            </a:r>
            <a:r>
              <a:rPr b="1"/>
              <a:t>Register</a:t>
            </a:r>
            <a:r>
              <a:t> menu option.</a:t>
            </a:r>
          </a:p>
          <a:p>
            <a:endParaRPr/>
          </a:p>
          <a:p>
            <a:pPr>
              <a:spcBef>
                <a:spcPct val="43750"/>
              </a:spcBef>
              <a:spcAft>
                <a:spcPct val="43750"/>
              </a:spcAft>
            </a:pPr>
            <a:r>
              <a:t>The following </a:t>
            </a:r>
            <a:r>
              <a:rPr b="1"/>
              <a:t>WebHook Registration</a:t>
            </a:r>
            <a:r>
              <a:t> dialog box will appear, where you can configure the URL of your endpoint, along with any authentication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If </a:t>
            </a:r>
            <a:r>
              <a:rPr b="1"/>
              <a:t>HttpHeader</a:t>
            </a:r>
            <a:r>
              <a:t> authentication is selected, the screen will prompt you to add </a:t>
            </a:r>
            <a:r>
              <a:rPr b="1"/>
              <a:t>Keys</a:t>
            </a:r>
            <a:r>
              <a:t> and </a:t>
            </a:r>
            <a:r>
              <a:rPr b="1"/>
              <a:t>Values</a:t>
            </a:r>
            <a:r>
              <a:t> that will be passed as part of your HTTP request. Commonly, the keys and values might include an OAuth bearer token or other various authentication formats.</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If </a:t>
            </a:r>
            <a:r>
              <a:rPr b="1"/>
              <a:t>WebhookKey</a:t>
            </a:r>
            <a:r>
              <a:t> is specified as the </a:t>
            </a:r>
            <a:r>
              <a:rPr b="1"/>
              <a:t>Authentication</a:t>
            </a:r>
            <a:r>
              <a:t> method, a query string is passed to the URL with the given key in the format ?code=[web hook key]. This method is handy when you are calling Azure Functions because it uses this code parameter by default to perform its authentication.</a:t>
            </a:r>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pass Query String parameters by specifying </a:t>
            </a:r>
            <a:r>
              <a:rPr b="1"/>
              <a:t>HttpQueryString</a:t>
            </a:r>
            <a:r>
              <a:t> as the </a:t>
            </a:r>
            <a:r>
              <a:rPr b="1"/>
              <a:t>Authentication</a:t>
            </a:r>
            <a:r>
              <a:t> option. As with the </a:t>
            </a:r>
            <a:r>
              <a:rPr b="1"/>
              <a:t>HTTPHeader</a:t>
            </a:r>
            <a:r>
              <a:t> option, it presents the option to pass a set of key/value pairs to your Web API. You could also pass additional parameters, and even manually pass the "code" parameter that is expected through Azure Functions in this manner.</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pass Query String parameters by specifying </a:t>
            </a:r>
            <a:r>
              <a:rPr b="1"/>
              <a:t>HttpQueryString</a:t>
            </a:r>
            <a:r>
              <a:t> as the </a:t>
            </a:r>
            <a:r>
              <a:rPr b="1"/>
              <a:t>Authentication</a:t>
            </a:r>
            <a:r>
              <a:t> option. As with the </a:t>
            </a:r>
            <a:r>
              <a:rPr b="1"/>
              <a:t>HTTPHeader</a:t>
            </a:r>
            <a:r>
              <a:t> option, it presents the option to pass a set of key/value pairs to your Web API. You could also pass additional parameters, and even manually pass the "code" parameter that is expected through Azure Functions in this manner.</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Microsoft Azure Functions provides a great mechanism for doing small units of work, similar to what you would use plug-ins for in Common Data Service. In many scenarios it might make sense to offload this logic into a separate component, such as an Azure Function, to reduce load on the Common Data Service's application host. You have the availability to run functions in a synchronous capacity because Common Data Service webhooks provide the Remote Execution Context of the given request.</a:t>
            </a:r>
          </a:p>
          <a:p>
            <a:endParaRPr/>
          </a:p>
          <a:p>
            <a:pPr>
              <a:spcBef>
                <a:spcPct val="43750"/>
              </a:spcBef>
              <a:spcAft>
                <a:spcPct val="43750"/>
              </a:spcAft>
            </a:pPr>
            <a:r>
              <a:t>However, Azure Functions does not explicitly run within the Common Data Service's implementation pipeline, so if you need to update data in the most high-performing manner, such as autoformatting a string value before it posts to Common Data Service, we still recommend that you use a plug-in to perform this type of operation.</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In the previous exercise, you registered a Service Endpoint that publishes messages to a Service Bus Endpoint whenever account data is updated in your Common Data Service environment. This exercise now describes how to consume those messages.</a:t>
            </a:r>
            <a:endParaRPr lang="en-US" dirty="0">
              <a:hlinkClick r:id="rId3"/>
            </a:endParaRPr>
          </a:p>
          <a:p>
            <a:r>
              <a:rPr lang="en-US" dirty="0">
                <a:hlinkClick r:id="rId3"/>
              </a:rPr>
              <a:t>Exercise or potential demo</a:t>
            </a:r>
          </a:p>
          <a:p>
            <a:r>
              <a:rPr lang="en-US" dirty="0">
                <a:hlinkClick r:id="rId3"/>
              </a:rPr>
              <a:t>https://docs.microsoft.com/en-us/learn/modules/integrate-common-data-service-azure-solutions/5-azure-function</a:t>
            </a:r>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extLst>
      <p:ext uri="{BB962C8B-B14F-4D97-AF65-F5344CB8AC3E}">
        <p14:creationId xmlns:p14="http://schemas.microsoft.com/office/powerpoint/2010/main" val="142794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b="1" dirty="0"/>
              <a:t>Authentication</a:t>
            </a:r>
            <a:r>
              <a:rPr dirty="0"/>
              <a:t> is the process or action of verifying the identity of a user or process. Microsoft's solution to this verification process is Azure Active Directory (Azure AD). Azure AD supports a number of options to verify the identity of a user or process. Abstracting your identity provider allows for a good separation of concerns because managing usernames and passwords can be a difficult (and risky) process.</a:t>
            </a:r>
          </a:p>
          <a:p>
            <a:endParaRPr dirty="0"/>
          </a:p>
          <a:p>
            <a:pPr>
              <a:spcBef>
                <a:spcPct val="43750"/>
              </a:spcBef>
              <a:spcAft>
                <a:spcPct val="43750"/>
              </a:spcAft>
            </a:pPr>
            <a:r>
              <a:rPr b="1" dirty="0"/>
              <a:t>Authorization</a:t>
            </a:r>
            <a:r>
              <a:rPr dirty="0"/>
              <a:t> is the process or action of verifying whether an </a:t>
            </a:r>
            <a:r>
              <a:rPr i="1" dirty="0"/>
              <a:t>authenticated</a:t>
            </a:r>
            <a:r>
              <a:rPr dirty="0"/>
              <a:t> user is </a:t>
            </a:r>
            <a:r>
              <a:rPr i="1" dirty="0"/>
              <a:t>authorized</a:t>
            </a:r>
            <a:r>
              <a:rPr dirty="0"/>
              <a:t> to access the resources that are being provided. Presently, authorization to Common Data Service is at the tenant level, and permissions are delegated to the application based on the current signed-in user. Therefore, you won't use OAuth to govern app-level security, which is instead handled by means of the Power Apps admin center.</a:t>
            </a:r>
          </a:p>
          <a:p>
            <a:endParaRPr dirty="0"/>
          </a:p>
          <a:p>
            <a:pPr>
              <a:spcBef>
                <a:spcPct val="43750"/>
              </a:spcBef>
              <a:spcAft>
                <a:spcPct val="43750"/>
              </a:spcAft>
            </a:pPr>
            <a:r>
              <a:rPr dirty="0"/>
              <a:t>If you want to learn more about the concepts of authentication and authorization, go to the Azure Active Directory section of Microsoft Docs: </a:t>
            </a:r>
            <a:r>
              <a:rPr dirty="0">
                <a:hlinkClick r:id="rId3"/>
              </a:rPr>
              <a:t>Authentication basics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 publish an event by using the API</a:t>
            </a:r>
            <a:r>
              <a:rPr lang="en-GB" dirty="0"/>
              <a:t> </a:t>
            </a:r>
          </a:p>
          <a:p>
            <a:endParaRPr lang="en-GB" dirty="0"/>
          </a:p>
          <a:p>
            <a:r>
              <a:rPr lang="en-GB" sz="1800" b="0" i="0" u="none" strike="noStrike" dirty="0">
                <a:solidFill>
                  <a:srgbClr val="000000"/>
                </a:solidFill>
                <a:effectLst/>
                <a:latin typeface="Verdana" panose="020B0604030504040204" pitchFamily="34" charset="0"/>
              </a:rPr>
              <a:t>Determine whether to use Azure Service Bus (topics, queues, or relay) or Azure Event Hub</a:t>
            </a:r>
            <a:r>
              <a:rPr lang="en-GB" dirty="0"/>
              <a:t> </a:t>
            </a:r>
          </a:p>
          <a:p>
            <a:endParaRPr lang="en-GB" dirty="0"/>
          </a:p>
          <a:p>
            <a:r>
              <a:rPr lang="en-GB" sz="1800" b="0" i="0" u="none" strike="noStrike" dirty="0">
                <a:solidFill>
                  <a:srgbClr val="000000"/>
                </a:solidFill>
                <a:effectLst/>
                <a:latin typeface="Verdana" panose="020B0604030504040204" pitchFamily="34" charset="0"/>
              </a:rPr>
              <a:t>Very important for exam coverage to demo - Write the plug-in code</a:t>
            </a:r>
            <a:r>
              <a:rPr lang="en-GB" dirty="0"/>
              <a:t> </a:t>
            </a:r>
            <a:r>
              <a:rPr lang="en-GB" sz="1800" b="0" i="0" u="sng" strike="noStrike" dirty="0">
                <a:solidFill>
                  <a:srgbClr val="0563C1"/>
                </a:solidFill>
                <a:effectLst/>
                <a:latin typeface="Verdana" panose="020B0604030504040204" pitchFamily="34" charset="0"/>
                <a:hlinkClick r:id="rId3"/>
              </a:rPr>
              <a:t>https://docs.microsoft.com/powerapps/developer/common-data-service/write-custom-azure-aware-plugin</a:t>
            </a:r>
            <a:r>
              <a:rPr lang="en-GB" dirty="0"/>
              <a:t> </a:t>
            </a:r>
          </a:p>
        </p:txBody>
      </p:sp>
      <p:sp>
        <p:nvSpPr>
          <p:cNvPr id="4" name="Slide Number Placeholder 3"/>
          <p:cNvSpPr>
            <a:spLocks noGrp="1"/>
          </p:cNvSpPr>
          <p:nvPr>
            <p:ph type="sldNum" sz="quarter" idx="5"/>
          </p:nvPr>
        </p:nvSpPr>
        <p:spPr/>
        <p:txBody>
          <a:bodyPr/>
          <a:lstStyle/>
          <a:p>
            <a:fld id="{FF0E5B29-0C3D-423A-BD5F-658275E57580}" type="slidenum">
              <a:rPr lang="en-GB" smtClean="0"/>
              <a:t>53</a:t>
            </a:fld>
            <a:endParaRPr lang="en-GB"/>
          </a:p>
        </p:txBody>
      </p:sp>
    </p:spTree>
    <p:extLst>
      <p:ext uri="{BB962C8B-B14F-4D97-AF65-F5344CB8AC3E}">
        <p14:creationId xmlns:p14="http://schemas.microsoft.com/office/powerpoint/2010/main" val="4147755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 configure entity change tracking</a:t>
            </a:r>
            <a:r>
              <a:rPr lang="en-GB" dirty="0"/>
              <a:t> </a:t>
            </a:r>
          </a:p>
          <a:p>
            <a:r>
              <a:rPr lang="en-GB" sz="1800" b="0" i="0" u="none" strike="noStrike" dirty="0">
                <a:solidFill>
                  <a:srgbClr val="000000"/>
                </a:solidFill>
                <a:effectLst/>
                <a:latin typeface="Verdana" panose="020B0604030504040204" pitchFamily="34" charset="0"/>
              </a:rPr>
              <a:t>Enable change tracking to control data synchronization</a:t>
            </a:r>
            <a:r>
              <a:rPr lang="en-GB" sz="2800" dirty="0"/>
              <a:t> </a:t>
            </a:r>
          </a:p>
          <a:p>
            <a:endParaRPr lang="en-GB" sz="1800" dirty="0"/>
          </a:p>
          <a:p>
            <a:r>
              <a:rPr lang="en-GB" sz="1800" b="0" i="0" u="sng" strike="noStrike" dirty="0">
                <a:solidFill>
                  <a:srgbClr val="0563C1"/>
                </a:solidFill>
                <a:effectLst/>
                <a:latin typeface="Calibri" panose="020F0502020204030204" pitchFamily="34" charset="0"/>
                <a:hlinkClick r:id="rId3"/>
              </a:rPr>
              <a:t>https://docs.microsoft.com/power-platform/admin/enable-change-tracking-control-data-synchronization</a:t>
            </a:r>
            <a:r>
              <a:rPr lang="en-GB" dirty="0"/>
              <a:t> </a:t>
            </a:r>
          </a:p>
        </p:txBody>
      </p:sp>
      <p:sp>
        <p:nvSpPr>
          <p:cNvPr id="4" name="Slide Number Placeholder 3"/>
          <p:cNvSpPr>
            <a:spLocks noGrp="1"/>
          </p:cNvSpPr>
          <p:nvPr>
            <p:ph type="sldNum" sz="quarter" idx="5"/>
          </p:nvPr>
        </p:nvSpPr>
        <p:spPr/>
        <p:txBody>
          <a:bodyPr/>
          <a:lstStyle/>
          <a:p>
            <a:fld id="{FF0E5B29-0C3D-423A-BD5F-658275E57580}" type="slidenum">
              <a:rPr lang="en-GB" smtClean="0"/>
              <a:t>54</a:t>
            </a:fld>
            <a:endParaRPr lang="en-GB"/>
          </a:p>
        </p:txBody>
      </p:sp>
    </p:spTree>
    <p:extLst>
      <p:ext uri="{BB962C8B-B14F-4D97-AF65-F5344CB8AC3E}">
        <p14:creationId xmlns:p14="http://schemas.microsoft.com/office/powerpoint/2010/main" val="1549933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 read entity change records by using platform APIs</a:t>
            </a:r>
            <a:r>
              <a:rPr lang="en-GB" sz="2800" dirty="0"/>
              <a:t> </a:t>
            </a:r>
          </a:p>
          <a:p>
            <a:endParaRPr lang="en-GB" sz="1800" b="0" i="0" u="none" strike="noStrike" dirty="0">
              <a:solidFill>
                <a:srgbClr val="000000"/>
              </a:solidFill>
              <a:effectLst/>
              <a:latin typeface="Verdana" panose="020B0604030504040204" pitchFamily="34" charset="0"/>
            </a:endParaRPr>
          </a:p>
          <a:p>
            <a:r>
              <a:rPr lang="en-GB" sz="1800" b="0" i="0" u="none" strike="noStrike" dirty="0">
                <a:solidFill>
                  <a:srgbClr val="000000"/>
                </a:solidFill>
                <a:effectLst/>
                <a:latin typeface="Verdana" panose="020B0604030504040204" pitchFamily="34" charset="0"/>
              </a:rPr>
              <a:t>Use change tracking to synchronize data with external systems</a:t>
            </a:r>
          </a:p>
          <a:p>
            <a:r>
              <a:rPr lang="en-GB" sz="1800" b="0" i="0" u="none" strike="noStrike" dirty="0">
                <a:solidFill>
                  <a:srgbClr val="000000"/>
                </a:solidFill>
                <a:effectLst/>
                <a:latin typeface="Verdana" panose="020B0604030504040204" pitchFamily="34" charset="0"/>
              </a:rPr>
              <a:t>Process create, update, and deletes</a:t>
            </a:r>
            <a:r>
              <a:rPr lang="en-GB" sz="2800" dirty="0"/>
              <a:t> </a:t>
            </a:r>
          </a:p>
          <a:p>
            <a:endParaRPr lang="en-GB" sz="2800" b="0" i="0" u="none" strike="noStrike" dirty="0">
              <a:solidFill>
                <a:srgbClr val="000000"/>
              </a:solidFill>
              <a:effectLst/>
              <a:latin typeface="Verdana" panose="020B0604030504040204" pitchFamily="34" charset="0"/>
            </a:endParaRPr>
          </a:p>
          <a:p>
            <a:r>
              <a:rPr lang="en-GB" sz="2800" b="0" i="0" u="none" strike="noStrike" dirty="0">
                <a:solidFill>
                  <a:srgbClr val="000000"/>
                </a:solidFill>
                <a:effectLst/>
                <a:latin typeface="Verdana" panose="020B0604030504040204" pitchFamily="34" charset="0"/>
              </a:rPr>
              <a:t>DEMO</a:t>
            </a:r>
            <a:endParaRPr lang="en-GB" sz="1800" b="0" i="0" u="none" strike="noStrike"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Sample: Synchronize data with external systems using change tracking</a:t>
            </a:r>
            <a:r>
              <a:rPr lang="en-GB" dirty="0"/>
              <a:t>  https://docs.microsoft.com/powerapps/developer/common-data-service/org-service/samples/synchronize-data-external-systems-using-change-tracking</a:t>
            </a:r>
          </a:p>
          <a:p>
            <a:endParaRPr lang="en-GB" dirty="0"/>
          </a:p>
        </p:txBody>
      </p:sp>
      <p:sp>
        <p:nvSpPr>
          <p:cNvPr id="4" name="Slide Number Placeholder 3"/>
          <p:cNvSpPr>
            <a:spLocks noGrp="1"/>
          </p:cNvSpPr>
          <p:nvPr>
            <p:ph type="sldNum" sz="quarter" idx="5"/>
          </p:nvPr>
        </p:nvSpPr>
        <p:spPr/>
        <p:txBody>
          <a:bodyPr/>
          <a:lstStyle/>
          <a:p>
            <a:fld id="{FF0E5B29-0C3D-423A-BD5F-658275E57580}" type="slidenum">
              <a:rPr lang="en-GB" smtClean="0"/>
              <a:t>55</a:t>
            </a:fld>
            <a:endParaRPr lang="en-GB"/>
          </a:p>
        </p:txBody>
      </p:sp>
    </p:spTree>
    <p:extLst>
      <p:ext uri="{BB962C8B-B14F-4D97-AF65-F5344CB8AC3E}">
        <p14:creationId xmlns:p14="http://schemas.microsoft.com/office/powerpoint/2010/main" val="4268815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Verdana" panose="020B0604030504040204" pitchFamily="34" charset="0"/>
              </a:rPr>
              <a:t>· create and use alternate key</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Verdana" panose="020B0604030504040204" pitchFamily="34" charset="0"/>
              </a:rPr>
              <a:t>Create alternate keys</a:t>
            </a:r>
            <a:br>
              <a:rPr lang="en-GB" sz="1800" b="0" i="0" u="none" strike="noStrike" dirty="0">
                <a:solidFill>
                  <a:srgbClr val="000000"/>
                </a:solidFill>
                <a:effectLst/>
                <a:latin typeface="Verdana" panose="020B0604030504040204" pitchFamily="34" charset="0"/>
              </a:rPr>
            </a:br>
            <a:r>
              <a:rPr lang="en-GB" sz="1800" b="0" i="0" u="none" strike="noStrike" dirty="0" err="1">
                <a:solidFill>
                  <a:srgbClr val="000000"/>
                </a:solidFill>
                <a:effectLst/>
                <a:latin typeface="Verdana" panose="020B0604030504040204" pitchFamily="34" charset="0"/>
              </a:rPr>
              <a:t>Upsert</a:t>
            </a:r>
            <a:r>
              <a:rPr lang="en-GB" sz="1800" b="0" i="0" u="none" strike="noStrike" dirty="0">
                <a:solidFill>
                  <a:srgbClr val="000000"/>
                </a:solidFill>
                <a:effectLst/>
                <a:latin typeface="Verdana" panose="020B0604030504040204" pitchFamily="34" charset="0"/>
              </a:rPr>
              <a:t> and what is needed</a:t>
            </a:r>
            <a:r>
              <a:rPr lang="en-GB" dirty="0"/>
              <a:t> </a:t>
            </a:r>
          </a:p>
        </p:txBody>
      </p:sp>
      <p:sp>
        <p:nvSpPr>
          <p:cNvPr id="4" name="Slide Number Placeholder 3"/>
          <p:cNvSpPr>
            <a:spLocks noGrp="1"/>
          </p:cNvSpPr>
          <p:nvPr>
            <p:ph type="sldNum" sz="quarter" idx="5"/>
          </p:nvPr>
        </p:nvSpPr>
        <p:spPr/>
        <p:txBody>
          <a:bodyPr/>
          <a:lstStyle/>
          <a:p>
            <a:fld id="{FF0E5B29-0C3D-423A-BD5F-658275E57580}" type="slidenum">
              <a:rPr lang="en-GB" smtClean="0"/>
              <a:t>56</a:t>
            </a:fld>
            <a:endParaRPr lang="en-GB"/>
          </a:p>
        </p:txBody>
      </p:sp>
    </p:spTree>
    <p:extLst>
      <p:ext uri="{BB962C8B-B14F-4D97-AF65-F5344CB8AC3E}">
        <p14:creationId xmlns:p14="http://schemas.microsoft.com/office/powerpoint/2010/main" val="405765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Verdana" panose="020B0604030504040204" pitchFamily="34" charset="0"/>
              </a:rPr>
              <a:t>· create and use alternate key</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Verdana" panose="020B0604030504040204" pitchFamily="34" charset="0"/>
              </a:rPr>
              <a:t>Create alternate keys</a:t>
            </a:r>
            <a:br>
              <a:rPr lang="en-GB" sz="1200" b="0" i="0" u="none" strike="noStrike" dirty="0">
                <a:solidFill>
                  <a:srgbClr val="000000"/>
                </a:solidFill>
                <a:effectLst/>
                <a:latin typeface="Verdana" panose="020B0604030504040204" pitchFamily="34" charset="0"/>
              </a:rPr>
            </a:br>
            <a:r>
              <a:rPr lang="en-GB" sz="1200" b="0" i="0" u="none" strike="noStrike" dirty="0" err="1">
                <a:solidFill>
                  <a:srgbClr val="000000"/>
                </a:solidFill>
                <a:effectLst/>
                <a:latin typeface="Verdana" panose="020B0604030504040204" pitchFamily="34" charset="0"/>
              </a:rPr>
              <a:t>Upsert</a:t>
            </a:r>
            <a:r>
              <a:rPr lang="en-GB" sz="1200" b="0" i="0" u="none" strike="noStrike" dirty="0">
                <a:solidFill>
                  <a:srgbClr val="000000"/>
                </a:solidFill>
                <a:effectLst/>
                <a:latin typeface="Verdana" panose="020B0604030504040204" pitchFamily="34" charset="0"/>
              </a:rPr>
              <a:t> and what is needed</a:t>
            </a:r>
            <a:r>
              <a:rPr lang="en-GB" dirty="0"/>
              <a:t> </a:t>
            </a:r>
          </a:p>
          <a:p>
            <a:endParaRPr lang="en-GB" dirty="0"/>
          </a:p>
        </p:txBody>
      </p:sp>
      <p:sp>
        <p:nvSpPr>
          <p:cNvPr id="4" name="Slide Number Placeholder 3"/>
          <p:cNvSpPr>
            <a:spLocks noGrp="1"/>
          </p:cNvSpPr>
          <p:nvPr>
            <p:ph type="sldNum" sz="quarter" idx="5"/>
          </p:nvPr>
        </p:nvSpPr>
        <p:spPr/>
        <p:txBody>
          <a:bodyPr/>
          <a:lstStyle/>
          <a:p>
            <a:fld id="{FF0E5B29-0C3D-423A-BD5F-658275E57580}" type="slidenum">
              <a:rPr lang="en-GB" smtClean="0"/>
              <a:t>57</a:t>
            </a:fld>
            <a:endParaRPr lang="en-GB"/>
          </a:p>
        </p:txBody>
      </p:sp>
    </p:spTree>
    <p:extLst>
      <p:ext uri="{BB962C8B-B14F-4D97-AF65-F5344CB8AC3E}">
        <p14:creationId xmlns:p14="http://schemas.microsoft.com/office/powerpoint/2010/main" val="284475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To successfully connect to your Common Data Service, you must first register an app with Azure Active Directory, which can be completed in the </a:t>
            </a:r>
            <a:r>
              <a:rPr dirty="0">
                <a:hlinkClick r:id="rId3"/>
              </a:rPr>
              <a:t>Azure portal</a:t>
            </a:r>
            <a:r>
              <a:rPr dirty="0"/>
              <a:t>. Depending on the type of app that you want to make, a few different settings are available for you to configure (web apps versus native apps that are installed natively on a device). For more information on settings that are required for each of these types, see </a:t>
            </a:r>
            <a:r>
              <a:rPr dirty="0">
                <a:hlinkClick r:id="rId4"/>
              </a:rPr>
              <a:t>Types of app registration</a:t>
            </a:r>
            <a:r>
              <a:rPr dirty="0"/>
              <a:t>.</a:t>
            </a:r>
          </a:p>
          <a:p>
            <a:endParaRPr dirty="0"/>
          </a:p>
          <a:p>
            <a:pPr>
              <a:spcBef>
                <a:spcPct val="43750"/>
              </a:spcBef>
              <a:spcAft>
                <a:spcPct val="43750"/>
              </a:spcAft>
            </a:pPr>
            <a:r>
              <a:rPr dirty="0"/>
              <a:t>To register an app with Azure AD, you can go to the </a:t>
            </a:r>
            <a:r>
              <a:rPr b="1" dirty="0"/>
              <a:t>App Registrations</a:t>
            </a:r>
            <a:r>
              <a:rPr dirty="0"/>
              <a:t> section of the Azure Active Directory menu blade and then select </a:t>
            </a:r>
            <a:r>
              <a:rPr b="1" dirty="0"/>
              <a:t>New Registration</a:t>
            </a:r>
            <a:r>
              <a:rPr dirty="0"/>
              <a: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Specify the name of your app and what type of account access you need. If you're registering a web app, specify a Redirect URI by going to the </a:t>
            </a:r>
            <a:r>
              <a:rPr lang="en-US" b="1" dirty="0"/>
              <a:t>Authentication</a:t>
            </a:r>
            <a:r>
              <a:rPr lang="en-US" dirty="0"/>
              <a:t> section, setting the type to </a:t>
            </a:r>
            <a:r>
              <a:rPr lang="en-US" b="1" dirty="0"/>
              <a:t>Web</a:t>
            </a:r>
            <a:r>
              <a:rPr lang="en-US" dirty="0"/>
              <a:t>, and then entering a redirect URI.</a:t>
            </a:r>
          </a:p>
          <a:p>
            <a:endParaRPr lang="en-US" dirty="0"/>
          </a:p>
          <a:p>
            <a:pPr>
              <a:spcBef>
                <a:spcPct val="43750"/>
              </a:spcBef>
              <a:spcAft>
                <a:spcPct val="43750"/>
              </a:spcAft>
            </a:pPr>
            <a:r>
              <a:rPr lang="en-US" dirty="0"/>
              <a:t>The following list summarizes when to use the different account types:</a:t>
            </a:r>
          </a:p>
          <a:p>
            <a:endParaRPr lang="en-US" dirty="0"/>
          </a:p>
          <a:p>
            <a:pPr lvl="1" indent="-285750">
              <a:spcBef>
                <a:spcPct val="43750"/>
              </a:spcBef>
              <a:spcAft>
                <a:spcPct val="43750"/>
              </a:spcAft>
              <a:buChar char="•"/>
            </a:pPr>
            <a:r>
              <a:rPr lang="en-US" b="1" dirty="0"/>
              <a:t>Accounts in this organizational directory only (Single tenant)</a:t>
            </a:r>
          </a:p>
          <a:p>
            <a:endParaRPr lang="en-US" b="1" dirty="0"/>
          </a:p>
          <a:p>
            <a:pPr lvl="1" indent="-285750">
              <a:spcBef>
                <a:spcPct val="43750"/>
              </a:spcBef>
              <a:spcAft>
                <a:spcPct val="43750"/>
              </a:spcAft>
              <a:buChar char="•"/>
            </a:pPr>
            <a:r>
              <a:rPr lang="en-US" dirty="0"/>
              <a:t>All user and guest accounts in your directory can use your application or API.</a:t>
            </a:r>
          </a:p>
          <a:p>
            <a:endParaRPr lang="en-US" dirty="0"/>
          </a:p>
          <a:p>
            <a:pPr lvl="1" indent="-285750">
              <a:spcBef>
                <a:spcPct val="43750"/>
              </a:spcBef>
              <a:spcAft>
                <a:spcPct val="43750"/>
              </a:spcAft>
              <a:buChar char="•"/>
            </a:pPr>
            <a:r>
              <a:rPr lang="en-US" i="1" dirty="0"/>
              <a:t>Use this option if your target audience is internal to your organization.</a:t>
            </a:r>
          </a:p>
          <a:p>
            <a:endParaRPr lang="en-US" i="1" dirty="0"/>
          </a:p>
          <a:p>
            <a:pPr lvl="1" indent="-285750">
              <a:spcBef>
                <a:spcPct val="43750"/>
              </a:spcBef>
              <a:spcAft>
                <a:spcPct val="43750"/>
              </a:spcAft>
              <a:buChar char="•"/>
            </a:pPr>
            <a:r>
              <a:rPr lang="en-US" b="1" dirty="0"/>
              <a:t>Accounts in any organizational directory (Any Azure AD directory - Multitenant)</a:t>
            </a:r>
          </a:p>
          <a:p>
            <a:endParaRPr lang="en-US" b="1" dirty="0"/>
          </a:p>
          <a:p>
            <a:pPr lvl="1" indent="-285750">
              <a:spcBef>
                <a:spcPct val="43750"/>
              </a:spcBef>
              <a:spcAft>
                <a:spcPct val="43750"/>
              </a:spcAft>
              <a:buChar char="•"/>
            </a:pPr>
            <a:r>
              <a:rPr lang="en-US" dirty="0"/>
              <a:t>All users with a work or school account from Microsoft can use your application or API, including schools and businesses that use Microsoft 365.</a:t>
            </a:r>
          </a:p>
          <a:p>
            <a:endParaRPr lang="en-US" dirty="0"/>
          </a:p>
          <a:p>
            <a:pPr lvl="1" indent="-285750">
              <a:spcBef>
                <a:spcPct val="43750"/>
              </a:spcBef>
              <a:spcAft>
                <a:spcPct val="43750"/>
              </a:spcAft>
              <a:buChar char="•"/>
            </a:pPr>
            <a:r>
              <a:rPr lang="en-US" i="1" dirty="0"/>
              <a:t>Use this option if your target audience is business or educational customers and to enable multitenancy.</a:t>
            </a:r>
          </a:p>
          <a:p>
            <a:endParaRPr lang="en-US" i="1" dirty="0"/>
          </a:p>
          <a:p>
            <a:pPr lvl="1" indent="-285750">
              <a:spcBef>
                <a:spcPct val="43750"/>
              </a:spcBef>
              <a:spcAft>
                <a:spcPct val="43750"/>
              </a:spcAft>
              <a:buChar char="•"/>
            </a:pPr>
            <a:r>
              <a:rPr lang="en-US" b="1" dirty="0"/>
              <a:t>Accounts in any organizational directory (Any Azure AD directory - Multitenant) and personal Microsoft accounts (for example, Skype and Xbox)</a:t>
            </a:r>
          </a:p>
          <a:p>
            <a:endParaRPr lang="en-US" b="1" dirty="0"/>
          </a:p>
          <a:p>
            <a:pPr lvl="1" indent="-285750">
              <a:spcBef>
                <a:spcPct val="43750"/>
              </a:spcBef>
              <a:spcAft>
                <a:spcPct val="43750"/>
              </a:spcAft>
              <a:buChar char="•"/>
            </a:pPr>
            <a:r>
              <a:rPr lang="en-US" dirty="0"/>
              <a:t>All users with a work, school, or personal Microsoft account can use your application or API. It includes schools and businesses that use Microsoft 365 and personal accounts that are used to sign in to services like Xbox and Skype.</a:t>
            </a:r>
          </a:p>
          <a:p>
            <a:endParaRPr lang="en-US" dirty="0"/>
          </a:p>
          <a:p>
            <a:pPr>
              <a:spcBef>
                <a:spcPct val="43750"/>
              </a:spcBef>
              <a:spcAft>
                <a:spcPct val="43750"/>
              </a:spcAft>
            </a:pPr>
            <a:r>
              <a:rPr lang="en-US" dirty="0"/>
              <a:t>For this example, https://callbackurl was entered for the </a:t>
            </a:r>
            <a:r>
              <a:rPr lang="en-US" b="1" dirty="0"/>
              <a:t>Redirect URI</a:t>
            </a:r>
            <a:r>
              <a:rPr lang="en-US" dirty="0"/>
              <a:t> because you will be accessing with Postman in a later lesson, which is a public application. Note this URL because you will need it to connect to Common Data Service successfully.</a:t>
            </a:r>
          </a:p>
          <a:p>
            <a:endParaRPr lang="en-US" dirty="0"/>
          </a:p>
          <a:p>
            <a:pPr>
              <a:spcBef>
                <a:spcPct val="43750"/>
              </a:spcBef>
              <a:spcAft>
                <a:spcPct val="43750"/>
              </a:spcAft>
            </a:pPr>
            <a:r>
              <a:rPr lang="en-US" dirty="0"/>
              <a:t>Depending on the complexity of your application setup, you might want to configure other authentication settings. Refer to the Azure Active Directory documentation for steps on how to complete this task.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7243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You will also need to set a few flags to </a:t>
            </a:r>
            <a:r>
              <a:rPr lang="en-US" b="1" i="0" dirty="0">
                <a:solidFill>
                  <a:srgbClr val="171717"/>
                </a:solidFill>
                <a:effectLst/>
                <a:latin typeface="Segoe UI" panose="020B0502040204020203" pitchFamily="34" charset="0"/>
              </a:rPr>
              <a:t>true</a:t>
            </a:r>
            <a:r>
              <a:rPr lang="en-US" b="0" i="0" dirty="0">
                <a:solidFill>
                  <a:srgbClr val="171717"/>
                </a:solidFill>
                <a:effectLst/>
                <a:latin typeface="Segoe UI" panose="020B0502040204020203" pitchFamily="34" charset="0"/>
              </a:rPr>
              <a:t> in the app’s manifest to allow access from Postman and other external applications. This access is only being granted for demonstration purposes only. We recommend that you read the </a:t>
            </a:r>
            <a:r>
              <a:rPr lang="en-US" b="0" i="0" u="none" strike="noStrike" dirty="0">
                <a:effectLst/>
                <a:latin typeface="Segoe UI" panose="020B0502040204020203" pitchFamily="34" charset="0"/>
                <a:hlinkClick r:id="rId3"/>
              </a:rPr>
              <a:t>Azure Active Directory app manifest </a:t>
            </a:r>
            <a:r>
              <a:rPr lang="en-US" b="0" i="0" dirty="0">
                <a:solidFill>
                  <a:srgbClr val="171717"/>
                </a:solidFill>
                <a:effectLst/>
                <a:latin typeface="Segoe UI" panose="020B0502040204020203" pitchFamily="34" charset="0"/>
              </a:rPr>
              <a:t> documentation to fully understand the implications of these flags.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323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Next, go to the </a:t>
            </a:r>
            <a:r>
              <a:rPr lang="en-US" b="1" i="0" dirty="0">
                <a:solidFill>
                  <a:srgbClr val="171717"/>
                </a:solidFill>
                <a:effectLst/>
                <a:latin typeface="Segoe UI" panose="020B0502040204020203" pitchFamily="34" charset="0"/>
              </a:rPr>
              <a:t>API permissions</a:t>
            </a:r>
            <a:r>
              <a:rPr lang="en-US" b="0" i="0" dirty="0">
                <a:solidFill>
                  <a:srgbClr val="171717"/>
                </a:solidFill>
                <a:effectLst/>
                <a:latin typeface="Segoe UI" panose="020B0502040204020203" pitchFamily="34" charset="0"/>
              </a:rPr>
              <a:t> tab and ensure that your application is granted user impersonation access to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environment.</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You should now have an app endpoint that can successfully connect to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environment.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600607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9307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136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5297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89144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738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18660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659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0616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1452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306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98131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9620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80623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3370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9678731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662262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300049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884078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41169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631709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88853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290314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61697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40485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351507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9798842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4759430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124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15069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4335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0227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3769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1414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6770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3513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441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24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93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620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971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559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5030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51425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D12A-B739-47FB-B604-5B6E5F958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7A7E3B-E5A8-4090-B869-91B09FECB9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E8D188-A43E-4A8F-AD13-9ECFF4331F0E}"/>
              </a:ext>
            </a:extLst>
          </p:cNvPr>
          <p:cNvSpPr>
            <a:spLocks noGrp="1"/>
          </p:cNvSpPr>
          <p:nvPr>
            <p:ph type="dt" sz="half" idx="10"/>
          </p:nvPr>
        </p:nvSpPr>
        <p:spPr/>
        <p:txBody>
          <a:bodyPr/>
          <a:lstStyle/>
          <a:p>
            <a:fld id="{503943A1-424C-4601-ABC7-1718FDFE788E}" type="datetimeFigureOut">
              <a:rPr lang="en-GB" smtClean="0"/>
              <a:t>18/11/2020</a:t>
            </a:fld>
            <a:endParaRPr lang="en-GB"/>
          </a:p>
        </p:txBody>
      </p:sp>
      <p:sp>
        <p:nvSpPr>
          <p:cNvPr id="5" name="Footer Placeholder 4">
            <a:extLst>
              <a:ext uri="{FF2B5EF4-FFF2-40B4-BE49-F238E27FC236}">
                <a16:creationId xmlns:a16="http://schemas.microsoft.com/office/drawing/2014/main" id="{A91F154D-0976-4FDE-A50C-4FE0EBADA7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9B091-212F-48D7-8556-94D834ED9D0E}"/>
              </a:ext>
            </a:extLst>
          </p:cNvPr>
          <p:cNvSpPr>
            <a:spLocks noGrp="1"/>
          </p:cNvSpPr>
          <p:nvPr>
            <p:ph type="sldNum" sz="quarter" idx="12"/>
          </p:nvPr>
        </p:nvSpPr>
        <p:spPr/>
        <p:txBody>
          <a:bodyPr/>
          <a:lstStyle/>
          <a:p>
            <a:fld id="{0563565A-2276-4E77-A3B9-427337D78F17}" type="slidenum">
              <a:rPr lang="en-GB" smtClean="0"/>
              <a:t>‹#›</a:t>
            </a:fld>
            <a:endParaRPr lang="en-GB"/>
          </a:p>
        </p:txBody>
      </p:sp>
    </p:spTree>
    <p:extLst>
      <p:ext uri="{BB962C8B-B14F-4D97-AF65-F5344CB8AC3E}">
        <p14:creationId xmlns:p14="http://schemas.microsoft.com/office/powerpoint/2010/main" val="20458037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16" Type="http://schemas.openxmlformats.org/officeDocument/2006/relationships/slideLayout" Target="../slideLayouts/slideLayout92.xml"/><Relationship Id="rId11" Type="http://schemas.openxmlformats.org/officeDocument/2006/relationships/slideLayout" Target="../slideLayouts/slideLayout87.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74" Type="http://schemas.openxmlformats.org/officeDocument/2006/relationships/slideLayout" Target="../slideLayouts/slideLayout150.xml"/><Relationship Id="rId79" Type="http://schemas.openxmlformats.org/officeDocument/2006/relationships/slideLayout" Target="../slideLayouts/slideLayout15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82" Type="http://schemas.openxmlformats.org/officeDocument/2006/relationships/slideLayout" Target="../slideLayouts/slideLayout158.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77" Type="http://schemas.openxmlformats.org/officeDocument/2006/relationships/slideLayout" Target="../slideLayouts/slideLayout15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80" Type="http://schemas.openxmlformats.org/officeDocument/2006/relationships/slideLayout" Target="../slideLayouts/slideLayout156.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slideLayout" Target="../slideLayouts/slideLayout151.xml"/><Relationship Id="rId83" Type="http://schemas.openxmlformats.org/officeDocument/2006/relationships/theme" Target="../theme/theme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78" Type="http://schemas.openxmlformats.org/officeDocument/2006/relationships/slideLayout" Target="../slideLayouts/slideLayout154.xml"/><Relationship Id="rId81" Type="http://schemas.openxmlformats.org/officeDocument/2006/relationships/slideLayout" Target="../slideLayouts/slideLayout15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6" Type="http://schemas.openxmlformats.org/officeDocument/2006/relationships/slideLayout" Target="../slideLayouts/slideLayout152.xml"/><Relationship Id="rId7" Type="http://schemas.openxmlformats.org/officeDocument/2006/relationships/slideLayout" Target="../slideLayouts/slideLayout83.xml"/><Relationship Id="rId71" Type="http://schemas.openxmlformats.org/officeDocument/2006/relationships/slideLayout" Target="../slideLayouts/slideLayout147.xml"/><Relationship Id="rId2" Type="http://schemas.openxmlformats.org/officeDocument/2006/relationships/slideLayout" Target="../slideLayouts/slideLayout78.xml"/><Relationship Id="rId29" Type="http://schemas.openxmlformats.org/officeDocument/2006/relationships/slideLayout" Target="../slideLayouts/slideLayout105.xml"/><Relationship Id="rId24" Type="http://schemas.openxmlformats.org/officeDocument/2006/relationships/slideLayout" Target="../slideLayouts/slideLayout100.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66" Type="http://schemas.openxmlformats.org/officeDocument/2006/relationships/slideLayout" Target="../slideLayouts/slideLayout1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slideLayout" Target="../slideLayouts/slideLayout197.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42" Type="http://schemas.openxmlformats.org/officeDocument/2006/relationships/slideLayout" Target="../slideLayouts/slideLayout200.xml"/><Relationship Id="rId7" Type="http://schemas.openxmlformats.org/officeDocument/2006/relationships/slideLayout" Target="../slideLayouts/slideLayout16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41" Type="http://schemas.openxmlformats.org/officeDocument/2006/relationships/slideLayout" Target="../slideLayouts/slideLayout199.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slideLayout" Target="../slideLayouts/slideLayout19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4" Type="http://schemas.openxmlformats.org/officeDocument/2006/relationships/image" Target="../media/image21.emf"/><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43" Type="http://schemas.openxmlformats.org/officeDocument/2006/relationships/theme" Target="../theme/theme3.xml"/><Relationship Id="rId8" Type="http://schemas.openxmlformats.org/officeDocument/2006/relationships/slideLayout" Target="../slideLayouts/slideLayout166.xml"/><Relationship Id="rId3" Type="http://schemas.openxmlformats.org/officeDocument/2006/relationships/slideLayout" Target="../slideLayouts/slideLayout161.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66" r:id="rId75"/>
    <p:sldLayoutId id="2147484868"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67"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869531499"/>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 id="2147484844" r:id="rId21"/>
    <p:sldLayoutId id="2147484845" r:id="rId22"/>
    <p:sldLayoutId id="2147484846" r:id="rId23"/>
    <p:sldLayoutId id="2147484847" r:id="rId24"/>
    <p:sldLayoutId id="2147484848" r:id="rId25"/>
    <p:sldLayoutId id="2147484849" r:id="rId26"/>
    <p:sldLayoutId id="2147484850" r:id="rId27"/>
    <p:sldLayoutId id="2147484851" r:id="rId28"/>
    <p:sldLayoutId id="2147484852" r:id="rId29"/>
    <p:sldLayoutId id="2147484853" r:id="rId30"/>
    <p:sldLayoutId id="2147484854" r:id="rId31"/>
    <p:sldLayoutId id="2147484855" r:id="rId32"/>
    <p:sldLayoutId id="2147484856" r:id="rId33"/>
    <p:sldLayoutId id="2147484857" r:id="rId34"/>
    <p:sldLayoutId id="2147484858" r:id="rId35"/>
    <p:sldLayoutId id="2147484859" r:id="rId36"/>
    <p:sldLayoutId id="2147484860" r:id="rId37"/>
    <p:sldLayoutId id="2147484861" r:id="rId38"/>
    <p:sldLayoutId id="2147484862" r:id="rId39"/>
    <p:sldLayoutId id="2147484863" r:id="rId40"/>
    <p:sldLayoutId id="2147484864" r:id="rId41"/>
    <p:sldLayoutId id="2147484865"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32.wm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azure-portal=true" TargetMode="External"/><Relationship Id="rId2" Type="http://schemas.openxmlformats.org/officeDocument/2006/relationships/notesSlide" Target="../notesSlides/notesSlide6.xml"/><Relationship Id="rId1" Type="http://schemas.openxmlformats.org/officeDocument/2006/relationships/slideLayout" Target="../slideLayouts/slideLayout158.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Integrate with Power Platform and Common Data Service</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D18EAF-7782-4918-B987-8F3A472E07CC}"/>
              </a:ext>
            </a:extLst>
          </p:cNvPr>
          <p:cNvSpPr>
            <a:spLocks noGrp="1"/>
          </p:cNvSpPr>
          <p:nvPr>
            <p:ph type="title"/>
          </p:nvPr>
        </p:nvSpPr>
        <p:spPr>
          <a:xfrm>
            <a:off x="418643" y="440494"/>
            <a:ext cx="4213515" cy="2711780"/>
          </a:xfrm>
        </p:spPr>
        <p:txBody>
          <a:bodyPr/>
          <a:lstStyle/>
          <a:p>
            <a:r>
              <a:rPr lang="en-US" dirty="0"/>
              <a:t>Azure Active Directory App manifest</a:t>
            </a:r>
          </a:p>
        </p:txBody>
      </p:sp>
      <p:pic>
        <p:nvPicPr>
          <p:cNvPr id="2050" name="Picture 2" descr="flags">
            <a:extLst>
              <a:ext uri="{FF2B5EF4-FFF2-40B4-BE49-F238E27FC236}">
                <a16:creationId xmlns:a16="http://schemas.microsoft.com/office/drawing/2014/main" id="{CCB4162F-706C-4186-AF56-7FEEB66A4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500062"/>
            <a:ext cx="6353175" cy="585787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887480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CA85-CD07-49F3-91D5-307CFDBF7094}"/>
              </a:ext>
            </a:extLst>
          </p:cNvPr>
          <p:cNvSpPr>
            <a:spLocks noGrp="1"/>
          </p:cNvSpPr>
          <p:nvPr>
            <p:ph type="title"/>
          </p:nvPr>
        </p:nvSpPr>
        <p:spPr>
          <a:xfrm>
            <a:off x="418643" y="440494"/>
            <a:ext cx="11341268" cy="680196"/>
          </a:xfrm>
        </p:spPr>
        <p:txBody>
          <a:bodyPr vert="horz" wrap="square" lIns="0" tIns="91440" rIns="146304" bIns="91440" rtlCol="0" anchor="t">
            <a:normAutofit/>
          </a:bodyPr>
          <a:lstStyle/>
          <a:p>
            <a:r>
              <a:rPr lang="en-US" b="0" kern="1200" cap="none" spc="-49" baseline="0">
                <a:ln w="3175">
                  <a:noFill/>
                </a:ln>
                <a:effectLst/>
              </a:rPr>
              <a:t>API permissions</a:t>
            </a:r>
          </a:p>
        </p:txBody>
      </p:sp>
      <p:pic>
        <p:nvPicPr>
          <p:cNvPr id="3074" name="Picture 2" descr="Request API permissions">
            <a:extLst>
              <a:ext uri="{FF2B5EF4-FFF2-40B4-BE49-F238E27FC236}">
                <a16:creationId xmlns:a16="http://schemas.microsoft.com/office/drawing/2014/main" id="{9B742683-AD52-4685-8140-819E13999B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8642" y="1504379"/>
            <a:ext cx="5394960" cy="4639664"/>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076" name="Picture 4" descr="permissions">
            <a:extLst>
              <a:ext uri="{FF2B5EF4-FFF2-40B4-BE49-F238E27FC236}">
                <a16:creationId xmlns:a16="http://schemas.microsoft.com/office/drawing/2014/main" id="{6DA1F6C2-51CC-4667-978C-3260F77A09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64951" y="2495703"/>
            <a:ext cx="5394960" cy="2657017"/>
          </a:xfrm>
          <a:prstGeom prst="rect">
            <a:avLst/>
          </a:prstGeom>
          <a:solidFill>
            <a:srgbClr val="FFFFFF"/>
          </a:solidFill>
        </p:spPr>
      </p:pic>
    </p:spTree>
    <p:extLst>
      <p:ext uri="{BB962C8B-B14F-4D97-AF65-F5344CB8AC3E}">
        <p14:creationId xmlns:p14="http://schemas.microsoft.com/office/powerpoint/2010/main" val="32372850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sz="3000">
                <a:solidFill>
                  <a:srgbClr val="000000"/>
                </a:solidFill>
              </a:rPr>
              <a:t>Interact with Common Data Service Web API by using Postman</a:t>
            </a:r>
          </a:p>
        </p:txBody>
      </p:sp>
      <p:pic>
        <p:nvPicPr>
          <p:cNvPr id="4" name="New picture" descr="Advanced settings"/>
          <p:cNvPicPr/>
          <p:nvPr/>
        </p:nvPicPr>
        <p:blipFill>
          <a:blip r:embed="rId3"/>
          <a:stretch>
            <a:fillRect/>
          </a:stretch>
        </p:blipFill>
        <p:spPr>
          <a:xfrm>
            <a:off x="1915699" y="1456897"/>
            <a:ext cx="2400846" cy="4734629"/>
          </a:xfrm>
          <a:prstGeom prst="rect">
            <a:avLst/>
          </a:prstGeom>
          <a:noFill/>
        </p:spPr>
      </p:pic>
      <p:pic>
        <p:nvPicPr>
          <p:cNvPr id="5" name="Picture 4">
            <a:extLst>
              <a:ext uri="{FF2B5EF4-FFF2-40B4-BE49-F238E27FC236}">
                <a16:creationId xmlns:a16="http://schemas.microsoft.com/office/drawing/2014/main" id="{F9312DA5-B8EF-4596-8DBB-E0B21533B8D2}"/>
              </a:ext>
            </a:extLst>
          </p:cNvPr>
          <p:cNvPicPr>
            <a:picLocks noChangeAspect="1"/>
          </p:cNvPicPr>
          <p:nvPr/>
        </p:nvPicPr>
        <p:blipFill>
          <a:blip r:embed="rId4"/>
          <a:stretch>
            <a:fillRect/>
          </a:stretch>
        </p:blipFill>
        <p:spPr>
          <a:xfrm>
            <a:off x="6695116" y="1456897"/>
            <a:ext cx="4734629" cy="4734629"/>
          </a:xfrm>
          <a:prstGeom prst="rect">
            <a:avLst/>
          </a:prstGeom>
          <a:noFill/>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Set up Postman</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4644970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Create records</a:t>
            </a:r>
          </a:p>
          <a:p>
            <a:br>
              <a:rPr lang="en-US" dirty="0"/>
            </a:br>
            <a:endParaRPr dirty="0"/>
          </a:p>
        </p:txBody>
      </p:sp>
      <p:sp>
        <p:nvSpPr>
          <p:cNvPr id="4" name="New shape"/>
          <p:cNvSpPr/>
          <p:nvPr/>
        </p:nvSpPr>
        <p:spPr>
          <a:xfrm>
            <a:off x="609600" y="2688590"/>
            <a:ext cx="10972800" cy="37084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200">
                <a:solidFill>
                  <a:srgbClr val="000000"/>
                </a:solidFill>
              </a:rPr>
              <a:t>POST [Organization URI]/api/data/v9.0/accounts HTTP/1.1</a:t>
            </a:r>
            <a:br>
              <a:rPr sz="1200">
                <a:solidFill>
                  <a:srgbClr val="000000"/>
                </a:solidFill>
              </a:rPr>
            </a:br>
            <a:r>
              <a:rPr sz="1200">
                <a:solidFill>
                  <a:srgbClr val="000000"/>
                </a:solidFill>
              </a:rPr>
              <a:t>Content-Type: application/json; charset=utf-8</a:t>
            </a:r>
            <a:br>
              <a:rPr sz="1200">
                <a:solidFill>
                  <a:srgbClr val="000000"/>
                </a:solidFill>
              </a:rPr>
            </a:br>
            <a:r>
              <a:rPr sz="1200">
                <a:solidFill>
                  <a:srgbClr val="000000"/>
                </a:solidFill>
              </a:rPr>
              <a:t>OData-MaxVersion: 4.0</a:t>
            </a:r>
            <a:br>
              <a:rPr sz="1200">
                <a:solidFill>
                  <a:srgbClr val="000000"/>
                </a:solidFill>
              </a:rPr>
            </a:br>
            <a:r>
              <a:rPr sz="1200">
                <a:solidFill>
                  <a:srgbClr val="000000"/>
                </a:solidFill>
              </a:rPr>
              <a:t>OData-Version: 4.0</a:t>
            </a:r>
            <a:br>
              <a:rPr sz="1200">
                <a:solidFill>
                  <a:srgbClr val="000000"/>
                </a:solidFill>
              </a:rPr>
            </a:br>
            <a:r>
              <a:rPr sz="1200">
                <a:solidFill>
                  <a:srgbClr val="000000"/>
                </a:solidFill>
              </a:rPr>
              <a:t>Accept: application/json</a:t>
            </a:r>
            <a:br>
              <a:rPr sz="1200">
                <a:solidFill>
                  <a:srgbClr val="000000"/>
                </a:solidFill>
              </a:rPr>
            </a:br>
            <a:br>
              <a:rPr sz="1200">
                <a:solidFill>
                  <a:srgbClr val="000000"/>
                </a:solidFill>
              </a:rPr>
            </a:br>
            <a:r>
              <a:rPr sz="1200">
                <a:solidFill>
                  <a:srgbClr val="000000"/>
                </a:solidFill>
              </a:rPr>
              <a:t>{</a:t>
            </a:r>
            <a:br>
              <a:rPr sz="1200">
                <a:solidFill>
                  <a:srgbClr val="000000"/>
                </a:solidFill>
              </a:rPr>
            </a:br>
            <a:r>
              <a:rPr sz="1200">
                <a:solidFill>
                  <a:srgbClr val="000000"/>
                </a:solidFill>
              </a:rPr>
              <a:t>    "name": "Sample Account",</a:t>
            </a:r>
            <a:br>
              <a:rPr sz="1200">
                <a:solidFill>
                  <a:srgbClr val="000000"/>
                </a:solidFill>
              </a:rPr>
            </a:br>
            <a:r>
              <a:rPr sz="1200">
                <a:solidFill>
                  <a:srgbClr val="000000"/>
                </a:solidFill>
              </a:rPr>
              <a:t>    "creditonhold": false,</a:t>
            </a:r>
            <a:br>
              <a:rPr sz="1200">
                <a:solidFill>
                  <a:srgbClr val="000000"/>
                </a:solidFill>
              </a:rPr>
            </a:br>
            <a:r>
              <a:rPr sz="1200">
                <a:solidFill>
                  <a:srgbClr val="000000"/>
                </a:solidFill>
              </a:rPr>
              <a:t>    "address1_latitude": 47.639583,</a:t>
            </a:r>
            <a:br>
              <a:rPr sz="1200">
                <a:solidFill>
                  <a:srgbClr val="000000"/>
                </a:solidFill>
              </a:rPr>
            </a:br>
            <a:r>
              <a:rPr sz="1200">
                <a:solidFill>
                  <a:srgbClr val="000000"/>
                </a:solidFill>
              </a:rPr>
              <a:t>    "description": "This is the description of the sample account",</a:t>
            </a:r>
            <a:br>
              <a:rPr sz="1200">
                <a:solidFill>
                  <a:srgbClr val="000000"/>
                </a:solidFill>
              </a:rPr>
            </a:br>
            <a:r>
              <a:rPr sz="1200">
                <a:solidFill>
                  <a:srgbClr val="000000"/>
                </a:solidFill>
              </a:rPr>
              <a:t>    "revenue": 5000000,</a:t>
            </a:r>
            <a:br>
              <a:rPr sz="1200">
                <a:solidFill>
                  <a:srgbClr val="000000"/>
                </a:solidFill>
              </a:rPr>
            </a:br>
            <a:r>
              <a:rPr sz="1200">
                <a:solidFill>
                  <a:srgbClr val="000000"/>
                </a:solidFill>
              </a:rPr>
              <a:t>    "accountcategorycode": 1</a:t>
            </a:r>
            <a:br>
              <a:rPr sz="1200">
                <a:solidFill>
                  <a:srgbClr val="000000"/>
                </a:solidFill>
              </a:rPr>
            </a:br>
            <a:r>
              <a:rPr sz="1200">
                <a:solidFill>
                  <a:srgbClr val="000000"/>
                </a:solidFill>
              </a:rPr>
              <a:t>}</a:t>
            </a:r>
          </a:p>
        </p:txBody>
      </p:sp>
      <p:sp>
        <p:nvSpPr>
          <p:cNvPr id="5" name="New shape"/>
          <p:cNvSpPr/>
          <p:nvPr/>
        </p:nvSpPr>
        <p:spPr>
          <a:xfrm>
            <a:off x="609600" y="232283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Retrieve records</a:t>
            </a:r>
          </a:p>
          <a:p>
            <a:br>
              <a:rPr lang="en-US" dirty="0"/>
            </a:br>
            <a:endParaRPr dirty="0"/>
          </a:p>
        </p:txBody>
      </p:sp>
      <p:sp>
        <p:nvSpPr>
          <p:cNvPr id="4" name="New shape"/>
          <p:cNvSpPr/>
          <p:nvPr/>
        </p:nvSpPr>
        <p:spPr>
          <a:xfrm>
            <a:off x="608264" y="2688590"/>
            <a:ext cx="10972800" cy="7209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GET [Organization URI]/</a:t>
            </a:r>
            <a:r>
              <a:rPr lang="en-US" sz="1200" dirty="0" err="1">
                <a:solidFill>
                  <a:srgbClr val="000000"/>
                </a:solidFill>
              </a:rPr>
              <a:t>api</a:t>
            </a:r>
            <a:r>
              <a:rPr lang="en-US" sz="1200" dirty="0">
                <a:solidFill>
                  <a:srgbClr val="000000"/>
                </a:solidFill>
              </a:rPr>
              <a:t>/data/v9.0/accounts(00000000-0000-0000-0000-000000000001)</a:t>
            </a:r>
            <a:endParaRPr sz="1200" dirty="0">
              <a:solidFill>
                <a:srgbClr val="000000"/>
              </a:solidFill>
            </a:endParaRPr>
          </a:p>
        </p:txBody>
      </p:sp>
      <p:sp>
        <p:nvSpPr>
          <p:cNvPr id="5" name="New shape"/>
          <p:cNvSpPr/>
          <p:nvPr/>
        </p:nvSpPr>
        <p:spPr>
          <a:xfrm>
            <a:off x="609600" y="232283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20808557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Update records</a:t>
            </a:r>
          </a:p>
          <a:p>
            <a:br>
              <a:rPr lang="en-US" dirty="0"/>
            </a:br>
            <a:endParaRPr dirty="0"/>
          </a:p>
        </p:txBody>
      </p:sp>
      <p:sp>
        <p:nvSpPr>
          <p:cNvPr id="4" name="New shape"/>
          <p:cNvSpPr/>
          <p:nvPr/>
        </p:nvSpPr>
        <p:spPr>
          <a:xfrm>
            <a:off x="609600" y="2706025"/>
            <a:ext cx="10972800" cy="349089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PATCH [Organization URI]/</a:t>
            </a:r>
            <a:r>
              <a:rPr lang="en-US" sz="1200" dirty="0" err="1">
                <a:solidFill>
                  <a:srgbClr val="000000"/>
                </a:solidFill>
              </a:rPr>
              <a:t>api</a:t>
            </a:r>
            <a:r>
              <a:rPr lang="en-US" sz="1200" dirty="0">
                <a:solidFill>
                  <a:srgbClr val="000000"/>
                </a:solidFill>
              </a:rPr>
              <a:t>/data/v9.0/accounts(00000000-0000-0000-0000-000000000001) HTTP/1.1  </a:t>
            </a:r>
          </a:p>
          <a:p>
            <a:pPr algn="l">
              <a:lnSpc>
                <a:spcPct val="125000"/>
              </a:lnSpc>
            </a:pPr>
            <a:r>
              <a:rPr lang="en-US" sz="1200" dirty="0">
                <a:solidFill>
                  <a:srgbClr val="000000"/>
                </a:solidFill>
              </a:rPr>
              <a:t>Content-Type: application/json  </a:t>
            </a:r>
          </a:p>
          <a:p>
            <a:pPr algn="l">
              <a:lnSpc>
                <a:spcPct val="125000"/>
              </a:lnSpc>
            </a:pPr>
            <a:r>
              <a:rPr lang="en-US" sz="1200" dirty="0">
                <a:solidFill>
                  <a:srgbClr val="000000"/>
                </a:solidFill>
              </a:rPr>
              <a:t>OData-</a:t>
            </a:r>
            <a:r>
              <a:rPr lang="en-US" sz="1200" dirty="0" err="1">
                <a:solidFill>
                  <a:srgbClr val="000000"/>
                </a:solidFill>
              </a:rPr>
              <a:t>MaxVersion</a:t>
            </a:r>
            <a:r>
              <a:rPr lang="en-US" sz="1200" dirty="0">
                <a:solidFill>
                  <a:srgbClr val="000000"/>
                </a:solidFill>
              </a:rPr>
              <a:t>: 4.0  </a:t>
            </a:r>
          </a:p>
          <a:p>
            <a:pPr algn="l">
              <a:lnSpc>
                <a:spcPct val="125000"/>
              </a:lnSpc>
            </a:pPr>
            <a:r>
              <a:rPr lang="en-US" sz="1200" dirty="0">
                <a:solidFill>
                  <a:srgbClr val="000000"/>
                </a:solidFill>
              </a:rPr>
              <a:t>OData-Version: 4.0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    "name": "Updated Sample Account ",  </a:t>
            </a:r>
          </a:p>
          <a:p>
            <a:pPr algn="l">
              <a:lnSpc>
                <a:spcPct val="125000"/>
              </a:lnSpc>
            </a:pPr>
            <a:r>
              <a:rPr lang="en-US" sz="1200" dirty="0">
                <a:solidFill>
                  <a:srgbClr val="000000"/>
                </a:solidFill>
              </a:rPr>
              <a:t>    "</a:t>
            </a:r>
            <a:r>
              <a:rPr lang="en-US" sz="1200" dirty="0" err="1">
                <a:solidFill>
                  <a:srgbClr val="000000"/>
                </a:solidFill>
              </a:rPr>
              <a:t>creditonhold</a:t>
            </a:r>
            <a:r>
              <a:rPr lang="en-US" sz="1200" dirty="0">
                <a:solidFill>
                  <a:srgbClr val="000000"/>
                </a:solidFill>
              </a:rPr>
              <a:t>": true,  </a:t>
            </a:r>
          </a:p>
          <a:p>
            <a:pPr algn="l">
              <a:lnSpc>
                <a:spcPct val="125000"/>
              </a:lnSpc>
            </a:pPr>
            <a:r>
              <a:rPr lang="en-US" sz="1200" dirty="0">
                <a:solidFill>
                  <a:srgbClr val="000000"/>
                </a:solidFill>
              </a:rPr>
              <a:t>    "address1_latitude": 47.639583,  </a:t>
            </a:r>
          </a:p>
          <a:p>
            <a:pPr algn="l">
              <a:lnSpc>
                <a:spcPct val="125000"/>
              </a:lnSpc>
            </a:pPr>
            <a:r>
              <a:rPr lang="en-US" sz="1200" dirty="0">
                <a:solidFill>
                  <a:srgbClr val="000000"/>
                </a:solidFill>
              </a:rPr>
              <a:t>    "description": "This is the updated description of the sample account",  </a:t>
            </a:r>
          </a:p>
          <a:p>
            <a:pPr algn="l">
              <a:lnSpc>
                <a:spcPct val="125000"/>
              </a:lnSpc>
            </a:pPr>
            <a:r>
              <a:rPr lang="en-US" sz="1200" dirty="0">
                <a:solidFill>
                  <a:srgbClr val="000000"/>
                </a:solidFill>
              </a:rPr>
              <a:t>    "revenue": 6000000,  </a:t>
            </a:r>
          </a:p>
          <a:p>
            <a:pPr algn="l">
              <a:lnSpc>
                <a:spcPct val="125000"/>
              </a:lnSpc>
            </a:pPr>
            <a:r>
              <a:rPr lang="en-US" sz="1200" dirty="0">
                <a:solidFill>
                  <a:srgbClr val="000000"/>
                </a:solidFill>
              </a:rPr>
              <a:t>    "</a:t>
            </a:r>
            <a:r>
              <a:rPr lang="en-US" sz="1200" dirty="0" err="1">
                <a:solidFill>
                  <a:srgbClr val="000000"/>
                </a:solidFill>
              </a:rPr>
              <a:t>accountcategorycode</a:t>
            </a:r>
            <a:r>
              <a:rPr lang="en-US" sz="1200" dirty="0">
                <a:solidFill>
                  <a:srgbClr val="000000"/>
                </a:solidFill>
              </a:rPr>
              <a:t>": 2  </a:t>
            </a:r>
          </a:p>
          <a:p>
            <a:pPr algn="l">
              <a:lnSpc>
                <a:spcPct val="125000"/>
              </a:lnSpc>
            </a:pPr>
            <a:r>
              <a:rPr lang="en-US" sz="1200" dirty="0">
                <a:solidFill>
                  <a:srgbClr val="000000"/>
                </a:solidFill>
              </a:rPr>
              <a:t>}</a:t>
            </a:r>
            <a:endParaRPr sz="1200" dirty="0">
              <a:solidFill>
                <a:srgbClr val="000000"/>
              </a:solidFill>
            </a:endParaRPr>
          </a:p>
        </p:txBody>
      </p:sp>
      <p:sp>
        <p:nvSpPr>
          <p:cNvPr id="5" name="New shape"/>
          <p:cNvSpPr/>
          <p:nvPr/>
        </p:nvSpPr>
        <p:spPr>
          <a:xfrm>
            <a:off x="609600" y="232283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3916762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Request</a:t>
            </a:r>
          </a:p>
          <a:p>
            <a:br>
              <a:rPr lang="en-US" dirty="0"/>
            </a:br>
            <a:endParaRPr dirty="0"/>
          </a:p>
        </p:txBody>
      </p:sp>
      <p:sp>
        <p:nvSpPr>
          <p:cNvPr id="4" name="New shape"/>
          <p:cNvSpPr/>
          <p:nvPr/>
        </p:nvSpPr>
        <p:spPr>
          <a:xfrm>
            <a:off x="619919" y="2688590"/>
            <a:ext cx="10972800" cy="256756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PATCH [Organization URI]/</a:t>
            </a:r>
            <a:r>
              <a:rPr lang="en-US" sz="1200" dirty="0" err="1">
                <a:solidFill>
                  <a:srgbClr val="000000"/>
                </a:solidFill>
              </a:rPr>
              <a:t>api</a:t>
            </a:r>
            <a:r>
              <a:rPr lang="en-US" sz="1200" dirty="0">
                <a:solidFill>
                  <a:srgbClr val="000000"/>
                </a:solidFill>
              </a:rPr>
              <a:t>/data/v9.0/accounts(00000000-0000-0000-0000-000000000001)?$select=name,creditonhold,address1_latitude,description,revenue,accountcategorycode,createdon HTTP/1.1  </a:t>
            </a:r>
          </a:p>
          <a:p>
            <a:pPr algn="l">
              <a:lnSpc>
                <a:spcPct val="125000"/>
              </a:lnSpc>
            </a:pPr>
            <a:r>
              <a:rPr lang="en-US" sz="1200" dirty="0">
                <a:solidFill>
                  <a:srgbClr val="000000"/>
                </a:solidFill>
              </a:rPr>
              <a:t>OData-</a:t>
            </a:r>
            <a:r>
              <a:rPr lang="en-US" sz="1200" dirty="0" err="1">
                <a:solidFill>
                  <a:srgbClr val="000000"/>
                </a:solidFill>
              </a:rPr>
              <a:t>MaxVersion</a:t>
            </a:r>
            <a:r>
              <a:rPr lang="en-US" sz="1200" dirty="0">
                <a:solidFill>
                  <a:srgbClr val="000000"/>
                </a:solidFill>
              </a:rPr>
              <a:t>: 4.0  </a:t>
            </a:r>
          </a:p>
          <a:p>
            <a:pPr algn="l">
              <a:lnSpc>
                <a:spcPct val="125000"/>
              </a:lnSpc>
            </a:pPr>
            <a:r>
              <a:rPr lang="en-US" sz="1200" dirty="0">
                <a:solidFill>
                  <a:srgbClr val="000000"/>
                </a:solidFill>
              </a:rPr>
              <a:t>OData-Version: 4.0  </a:t>
            </a:r>
          </a:p>
          <a:p>
            <a:pPr algn="l">
              <a:lnSpc>
                <a:spcPct val="125000"/>
              </a:lnSpc>
            </a:pPr>
            <a:r>
              <a:rPr lang="en-US" sz="1200" dirty="0">
                <a:solidFill>
                  <a:srgbClr val="000000"/>
                </a:solidFill>
              </a:rPr>
              <a:t>Accept: application/json  </a:t>
            </a:r>
          </a:p>
          <a:p>
            <a:pPr algn="l">
              <a:lnSpc>
                <a:spcPct val="125000"/>
              </a:lnSpc>
            </a:pPr>
            <a:r>
              <a:rPr lang="en-US" sz="1200" dirty="0">
                <a:solidFill>
                  <a:srgbClr val="000000"/>
                </a:solidFill>
              </a:rPr>
              <a:t>Content-Type: application/json; charset=utf-8  </a:t>
            </a:r>
          </a:p>
          <a:p>
            <a:pPr algn="l">
              <a:lnSpc>
                <a:spcPct val="125000"/>
              </a:lnSpc>
            </a:pPr>
            <a:r>
              <a:rPr lang="en-US" sz="1200" dirty="0">
                <a:solidFill>
                  <a:srgbClr val="000000"/>
                </a:solidFill>
              </a:rPr>
              <a:t>Prefer: return=representation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a:t>
            </a:r>
            <a:r>
              <a:rPr lang="en-US" sz="1200" dirty="0" err="1">
                <a:solidFill>
                  <a:srgbClr val="000000"/>
                </a:solidFill>
              </a:rPr>
              <a:t>name":"Updated</a:t>
            </a:r>
            <a:r>
              <a:rPr lang="en-US" sz="1200" dirty="0">
                <a:solidFill>
                  <a:srgbClr val="000000"/>
                </a:solidFill>
              </a:rPr>
              <a:t> Sample Account"}</a:t>
            </a:r>
            <a:endParaRPr sz="1200" dirty="0">
              <a:solidFill>
                <a:srgbClr val="000000"/>
              </a:solidFill>
            </a:endParaRPr>
          </a:p>
        </p:txBody>
      </p:sp>
      <p:sp>
        <p:nvSpPr>
          <p:cNvPr id="5" name="New shape"/>
          <p:cNvSpPr/>
          <p:nvPr/>
        </p:nvSpPr>
        <p:spPr>
          <a:xfrm>
            <a:off x="609600" y="232283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10005033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1" dirty="0">
                <a:solidFill>
                  <a:srgbClr val="171717"/>
                </a:solidFill>
                <a:effectLst/>
                <a:latin typeface="Segoe UI" panose="020B0502040204020203" pitchFamily="34" charset="0"/>
              </a:rPr>
              <a:t>Response</a:t>
            </a:r>
            <a:endParaRPr lang="en-US" b="1" i="0" dirty="0">
              <a:solidFill>
                <a:srgbClr val="171717"/>
              </a:solidFill>
              <a:effectLst/>
              <a:latin typeface="Segoe UI" panose="020B0502040204020203" pitchFamily="34" charset="0"/>
            </a:endParaRPr>
          </a:p>
          <a:p>
            <a:br>
              <a:rPr lang="en-US" dirty="0"/>
            </a:br>
            <a:endParaRPr dirty="0"/>
          </a:p>
        </p:txBody>
      </p:sp>
      <p:sp>
        <p:nvSpPr>
          <p:cNvPr id="4" name="New shape"/>
          <p:cNvSpPr/>
          <p:nvPr/>
        </p:nvSpPr>
        <p:spPr>
          <a:xfrm>
            <a:off x="2346157" y="1425673"/>
            <a:ext cx="5161549" cy="510671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HTTP/1.1 200 OK  </a:t>
            </a:r>
          </a:p>
          <a:p>
            <a:pPr algn="l">
              <a:lnSpc>
                <a:spcPct val="125000"/>
              </a:lnSpc>
            </a:pPr>
            <a:r>
              <a:rPr lang="en-US" sz="1200" dirty="0">
                <a:solidFill>
                  <a:srgbClr val="000000"/>
                </a:solidFill>
              </a:rPr>
              <a:t>Content-Type: application/json; </a:t>
            </a:r>
            <a:r>
              <a:rPr lang="en-US" sz="1200" dirty="0" err="1">
                <a:solidFill>
                  <a:srgbClr val="000000"/>
                </a:solidFill>
              </a:rPr>
              <a:t>odata.metadata</a:t>
            </a:r>
            <a:r>
              <a:rPr lang="en-US" sz="1200" dirty="0">
                <a:solidFill>
                  <a:srgbClr val="000000"/>
                </a:solidFill>
              </a:rPr>
              <a:t>=minimal  </a:t>
            </a:r>
          </a:p>
          <a:p>
            <a:pPr algn="l">
              <a:lnSpc>
                <a:spcPct val="125000"/>
              </a:lnSpc>
            </a:pPr>
            <a:r>
              <a:rPr lang="en-US" sz="1200" dirty="0">
                <a:solidFill>
                  <a:srgbClr val="000000"/>
                </a:solidFill>
              </a:rPr>
              <a:t>Preference-Applied: return=representation  </a:t>
            </a:r>
          </a:p>
          <a:p>
            <a:pPr algn="l">
              <a:lnSpc>
                <a:spcPct val="125000"/>
              </a:lnSpc>
            </a:pPr>
            <a:r>
              <a:rPr lang="en-US" sz="1200" dirty="0">
                <a:solidFill>
                  <a:srgbClr val="000000"/>
                </a:solidFill>
              </a:rPr>
              <a:t>OData-Version: 4.0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    "@</a:t>
            </a:r>
            <a:r>
              <a:rPr lang="en-US" sz="1200" dirty="0" err="1">
                <a:solidFill>
                  <a:srgbClr val="000000"/>
                </a:solidFill>
              </a:rPr>
              <a:t>odata.context</a:t>
            </a:r>
            <a:r>
              <a:rPr lang="en-US" sz="1200" dirty="0">
                <a:solidFill>
                  <a:srgbClr val="000000"/>
                </a:solidFill>
              </a:rPr>
              <a:t>": "[Organization URI]/</a:t>
            </a:r>
            <a:r>
              <a:rPr lang="en-US" sz="1200" dirty="0" err="1">
                <a:solidFill>
                  <a:srgbClr val="000000"/>
                </a:solidFill>
              </a:rPr>
              <a:t>api</a:t>
            </a:r>
            <a:r>
              <a:rPr lang="en-US" sz="1200" dirty="0">
                <a:solidFill>
                  <a:srgbClr val="000000"/>
                </a:solidFill>
              </a:rPr>
              <a:t>/data/v9.0/$</a:t>
            </a:r>
            <a:r>
              <a:rPr lang="en-US" sz="1200" dirty="0" err="1">
                <a:solidFill>
                  <a:srgbClr val="000000"/>
                </a:solidFill>
              </a:rPr>
              <a:t>metadata#accounts</a:t>
            </a:r>
            <a:r>
              <a:rPr lang="en-US" sz="1200" dirty="0">
                <a:solidFill>
                  <a:srgbClr val="000000"/>
                </a:solidFill>
              </a:rPr>
              <a:t>/$entity",  </a:t>
            </a:r>
          </a:p>
          <a:p>
            <a:pPr algn="l">
              <a:lnSpc>
                <a:spcPct val="125000"/>
              </a:lnSpc>
            </a:pPr>
            <a:r>
              <a:rPr lang="en-US" sz="1200" dirty="0">
                <a:solidFill>
                  <a:srgbClr val="000000"/>
                </a:solidFill>
              </a:rPr>
              <a:t>    "@</a:t>
            </a:r>
            <a:r>
              <a:rPr lang="en-US" sz="1200" dirty="0" err="1">
                <a:solidFill>
                  <a:srgbClr val="000000"/>
                </a:solidFill>
              </a:rPr>
              <a:t>odata.etag</a:t>
            </a:r>
            <a:r>
              <a:rPr lang="en-US" sz="1200" dirty="0">
                <a:solidFill>
                  <a:srgbClr val="000000"/>
                </a:solidFill>
              </a:rPr>
              <a:t>": "W/\"536537\"",  </a:t>
            </a:r>
          </a:p>
          <a:p>
            <a:pPr algn="l">
              <a:lnSpc>
                <a:spcPct val="125000"/>
              </a:lnSpc>
            </a:pPr>
            <a:r>
              <a:rPr lang="en-US" sz="1200" dirty="0">
                <a:solidFill>
                  <a:srgbClr val="000000"/>
                </a:solidFill>
              </a:rPr>
              <a:t>    "</a:t>
            </a:r>
            <a:r>
              <a:rPr lang="en-US" sz="1200" dirty="0" err="1">
                <a:solidFill>
                  <a:srgbClr val="000000"/>
                </a:solidFill>
              </a:rPr>
              <a:t>accountid</a:t>
            </a:r>
            <a:r>
              <a:rPr lang="en-US" sz="1200" dirty="0">
                <a:solidFill>
                  <a:srgbClr val="000000"/>
                </a:solidFill>
              </a:rPr>
              <a:t>": "00000000-0000-0000-0000-000000000001",  </a:t>
            </a:r>
          </a:p>
          <a:p>
            <a:pPr algn="l">
              <a:lnSpc>
                <a:spcPct val="125000"/>
              </a:lnSpc>
            </a:pPr>
            <a:r>
              <a:rPr lang="en-US" sz="1200" dirty="0">
                <a:solidFill>
                  <a:srgbClr val="000000"/>
                </a:solidFill>
              </a:rPr>
              <a:t>    "</a:t>
            </a:r>
            <a:r>
              <a:rPr lang="en-US" sz="1200" dirty="0" err="1">
                <a:solidFill>
                  <a:srgbClr val="000000"/>
                </a:solidFill>
              </a:rPr>
              <a:t>accountcategorycode</a:t>
            </a:r>
            <a:r>
              <a:rPr lang="en-US" sz="1200" dirty="0">
                <a:solidFill>
                  <a:srgbClr val="000000"/>
                </a:solidFill>
              </a:rPr>
              <a:t>": 1,  </a:t>
            </a:r>
          </a:p>
          <a:p>
            <a:pPr algn="l">
              <a:lnSpc>
                <a:spcPct val="125000"/>
              </a:lnSpc>
            </a:pPr>
            <a:r>
              <a:rPr lang="en-US" sz="1200" dirty="0">
                <a:solidFill>
                  <a:srgbClr val="000000"/>
                </a:solidFill>
              </a:rPr>
              <a:t>    "description": "This is the description of the sample account",  </a:t>
            </a:r>
          </a:p>
          <a:p>
            <a:pPr algn="l">
              <a:lnSpc>
                <a:spcPct val="125000"/>
              </a:lnSpc>
            </a:pPr>
            <a:r>
              <a:rPr lang="en-US" sz="1200" dirty="0">
                <a:solidFill>
                  <a:srgbClr val="000000"/>
                </a:solidFill>
              </a:rPr>
              <a:t>    "address1_latitude": 47.63958,  </a:t>
            </a:r>
          </a:p>
          <a:p>
            <a:pPr algn="l">
              <a:lnSpc>
                <a:spcPct val="125000"/>
              </a:lnSpc>
            </a:pPr>
            <a:r>
              <a:rPr lang="en-US" sz="1200" dirty="0">
                <a:solidFill>
                  <a:srgbClr val="000000"/>
                </a:solidFill>
              </a:rPr>
              <a:t>    "</a:t>
            </a:r>
            <a:r>
              <a:rPr lang="en-US" sz="1200" dirty="0" err="1">
                <a:solidFill>
                  <a:srgbClr val="000000"/>
                </a:solidFill>
              </a:rPr>
              <a:t>creditonhold</a:t>
            </a:r>
            <a:r>
              <a:rPr lang="en-US" sz="1200" dirty="0">
                <a:solidFill>
                  <a:srgbClr val="000000"/>
                </a:solidFill>
              </a:rPr>
              <a:t>": false,  </a:t>
            </a:r>
          </a:p>
          <a:p>
            <a:pPr algn="l">
              <a:lnSpc>
                <a:spcPct val="125000"/>
              </a:lnSpc>
            </a:pPr>
            <a:r>
              <a:rPr lang="en-US" sz="1200" dirty="0">
                <a:solidFill>
                  <a:srgbClr val="000000"/>
                </a:solidFill>
              </a:rPr>
              <a:t>    "name": "Updated Sample Account",  </a:t>
            </a:r>
          </a:p>
          <a:p>
            <a:pPr algn="l">
              <a:lnSpc>
                <a:spcPct val="125000"/>
              </a:lnSpc>
            </a:pPr>
            <a:r>
              <a:rPr lang="en-US" sz="1200" dirty="0">
                <a:solidFill>
                  <a:srgbClr val="000000"/>
                </a:solidFill>
              </a:rPr>
              <a:t>    "</a:t>
            </a:r>
            <a:r>
              <a:rPr lang="en-US" sz="1200" dirty="0" err="1">
                <a:solidFill>
                  <a:srgbClr val="000000"/>
                </a:solidFill>
              </a:rPr>
              <a:t>createdon</a:t>
            </a:r>
            <a:r>
              <a:rPr lang="en-US" sz="1200" dirty="0">
                <a:solidFill>
                  <a:srgbClr val="000000"/>
                </a:solidFill>
              </a:rPr>
              <a:t>": "2016-09-28T23:14:00Z",  </a:t>
            </a:r>
          </a:p>
          <a:p>
            <a:pPr algn="l">
              <a:lnSpc>
                <a:spcPct val="125000"/>
              </a:lnSpc>
            </a:pPr>
            <a:r>
              <a:rPr lang="en-US" sz="1200" dirty="0">
                <a:solidFill>
                  <a:srgbClr val="000000"/>
                </a:solidFill>
              </a:rPr>
              <a:t>    "revenue": 5000000.0000,  </a:t>
            </a:r>
          </a:p>
          <a:p>
            <a:pPr algn="l">
              <a:lnSpc>
                <a:spcPct val="125000"/>
              </a:lnSpc>
            </a:pPr>
            <a:r>
              <a:rPr lang="en-US" sz="1200" dirty="0">
                <a:solidFill>
                  <a:srgbClr val="000000"/>
                </a:solidFill>
              </a:rPr>
              <a:t>    "_</a:t>
            </a:r>
            <a:r>
              <a:rPr lang="en-US" sz="1200" dirty="0" err="1">
                <a:solidFill>
                  <a:srgbClr val="000000"/>
                </a:solidFill>
              </a:rPr>
              <a:t>transactioncurrencyid_value</a:t>
            </a:r>
            <a:r>
              <a:rPr lang="en-US" sz="1200" dirty="0">
                <a:solidFill>
                  <a:srgbClr val="000000"/>
                </a:solidFill>
              </a:rPr>
              <a:t>": "048dddaa-6f7f-e611-80d3-00155db5e0b6"  </a:t>
            </a:r>
          </a:p>
          <a:p>
            <a:pPr algn="l">
              <a:lnSpc>
                <a:spcPct val="125000"/>
              </a:lnSpc>
            </a:pPr>
            <a:r>
              <a:rPr lang="en-US" sz="1200" dirty="0">
                <a:solidFill>
                  <a:srgbClr val="000000"/>
                </a:solidFill>
              </a:rPr>
              <a:t>}</a:t>
            </a:r>
            <a:endParaRPr sz="1200" dirty="0">
              <a:solidFill>
                <a:srgbClr val="000000"/>
              </a:solidFill>
            </a:endParaRPr>
          </a:p>
        </p:txBody>
      </p:sp>
      <p:sp>
        <p:nvSpPr>
          <p:cNvPr id="5" name="New shape"/>
          <p:cNvSpPr/>
          <p:nvPr/>
        </p:nvSpPr>
        <p:spPr>
          <a:xfrm>
            <a:off x="2346157" y="1366253"/>
            <a:ext cx="516155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
        <p:nvSpPr>
          <p:cNvPr id="9" name="New shape">
            <a:extLst>
              <a:ext uri="{FF2B5EF4-FFF2-40B4-BE49-F238E27FC236}">
                <a16:creationId xmlns:a16="http://schemas.microsoft.com/office/drawing/2014/main" id="{6FCA6735-EF98-4688-ACA6-79C3201B0667}"/>
              </a:ext>
            </a:extLst>
          </p:cNvPr>
          <p:cNvSpPr/>
          <p:nvPr/>
        </p:nvSpPr>
        <p:spPr>
          <a:xfrm>
            <a:off x="7599947" y="1741440"/>
            <a:ext cx="4106779" cy="23367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PUT [Organization URI]/</a:t>
            </a:r>
            <a:r>
              <a:rPr lang="en-US" sz="1200" dirty="0" err="1">
                <a:solidFill>
                  <a:srgbClr val="000000"/>
                </a:solidFill>
              </a:rPr>
              <a:t>api</a:t>
            </a:r>
            <a:r>
              <a:rPr lang="en-US" sz="1200" dirty="0">
                <a:solidFill>
                  <a:srgbClr val="000000"/>
                </a:solidFill>
              </a:rPr>
              <a:t>/data/v9.0/accounts(00000000-0000-0000-0000-000000000001)/name HTTP/1.1  </a:t>
            </a:r>
          </a:p>
          <a:p>
            <a:pPr algn="l">
              <a:lnSpc>
                <a:spcPct val="125000"/>
              </a:lnSpc>
            </a:pPr>
            <a:r>
              <a:rPr lang="en-US" sz="1200" dirty="0">
                <a:solidFill>
                  <a:srgbClr val="000000"/>
                </a:solidFill>
              </a:rPr>
              <a:t>Content-Type: application/json  </a:t>
            </a:r>
          </a:p>
          <a:p>
            <a:pPr algn="l">
              <a:lnSpc>
                <a:spcPct val="125000"/>
              </a:lnSpc>
            </a:pPr>
            <a:r>
              <a:rPr lang="en-US" sz="1200" dirty="0">
                <a:solidFill>
                  <a:srgbClr val="000000"/>
                </a:solidFill>
              </a:rPr>
              <a:t>OData-</a:t>
            </a:r>
            <a:r>
              <a:rPr lang="en-US" sz="1200" dirty="0" err="1">
                <a:solidFill>
                  <a:srgbClr val="000000"/>
                </a:solidFill>
              </a:rPr>
              <a:t>MaxVersion</a:t>
            </a:r>
            <a:r>
              <a:rPr lang="en-US" sz="1200" dirty="0">
                <a:solidFill>
                  <a:srgbClr val="000000"/>
                </a:solidFill>
              </a:rPr>
              <a:t>: 4.0  </a:t>
            </a:r>
          </a:p>
          <a:p>
            <a:pPr algn="l">
              <a:lnSpc>
                <a:spcPct val="125000"/>
              </a:lnSpc>
            </a:pPr>
            <a:r>
              <a:rPr lang="en-US" sz="1200" dirty="0">
                <a:solidFill>
                  <a:srgbClr val="000000"/>
                </a:solidFill>
              </a:rPr>
              <a:t>OData-Version: 4.0  </a:t>
            </a:r>
          </a:p>
          <a:p>
            <a:pPr algn="l">
              <a:lnSpc>
                <a:spcPct val="125000"/>
              </a:lnSpc>
            </a:pPr>
            <a:r>
              <a:rPr lang="en-US" sz="1200" dirty="0">
                <a:solidFill>
                  <a:srgbClr val="000000"/>
                </a:solidFill>
              </a:rPr>
              <a:t>  </a:t>
            </a:r>
          </a:p>
          <a:p>
            <a:pPr algn="l">
              <a:lnSpc>
                <a:spcPct val="125000"/>
              </a:lnSpc>
            </a:pPr>
            <a:r>
              <a:rPr lang="en-US" sz="1200" dirty="0">
                <a:solidFill>
                  <a:srgbClr val="000000"/>
                </a:solidFill>
              </a:rPr>
              <a:t>{"value": "Updated Sample Account Name"}</a:t>
            </a:r>
          </a:p>
        </p:txBody>
      </p:sp>
      <p:sp>
        <p:nvSpPr>
          <p:cNvPr id="11" name="New shape">
            <a:extLst>
              <a:ext uri="{FF2B5EF4-FFF2-40B4-BE49-F238E27FC236}">
                <a16:creationId xmlns:a16="http://schemas.microsoft.com/office/drawing/2014/main" id="{00C4042E-AA16-46BB-A767-7FEA354E9373}"/>
              </a:ext>
            </a:extLst>
          </p:cNvPr>
          <p:cNvSpPr/>
          <p:nvPr/>
        </p:nvSpPr>
        <p:spPr>
          <a:xfrm>
            <a:off x="7599947" y="1366253"/>
            <a:ext cx="410678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21288881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OData to query data</a:t>
            </a:r>
          </a:p>
        </p:txBody>
      </p:sp>
      <p:sp>
        <p:nvSpPr>
          <p:cNvPr id="3" name="Subtitle"/>
          <p:cNvSpPr>
            <a:spLocks noGrp="1"/>
          </p:cNvSpPr>
          <p:nvPr>
            <p:ph sz="quarter" idx="10"/>
          </p:nvPr>
        </p:nvSpPr>
        <p:spPr>
          <a:xfrm>
            <a:off x="584200" y="1435100"/>
            <a:ext cx="11018838"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1" i="0" dirty="0">
                <a:solidFill>
                  <a:srgbClr val="171717"/>
                </a:solidFill>
                <a:effectLst/>
                <a:latin typeface="Segoe UI" panose="020B0502040204020203" pitchFamily="34" charset="0"/>
              </a:rPr>
              <a:t>Delete records</a:t>
            </a:r>
          </a:p>
          <a:p>
            <a:br>
              <a:rPr lang="en-US" dirty="0"/>
            </a:br>
            <a:endParaRPr dirty="0"/>
          </a:p>
        </p:txBody>
      </p:sp>
      <p:sp>
        <p:nvSpPr>
          <p:cNvPr id="4" name="New shape"/>
          <p:cNvSpPr/>
          <p:nvPr/>
        </p:nvSpPr>
        <p:spPr>
          <a:xfrm>
            <a:off x="608264" y="2688590"/>
            <a:ext cx="10972800" cy="14134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DELETE [Organization URI]/</a:t>
            </a:r>
            <a:r>
              <a:rPr lang="en-US" sz="1200" dirty="0" err="1">
                <a:solidFill>
                  <a:srgbClr val="000000"/>
                </a:solidFill>
              </a:rPr>
              <a:t>api</a:t>
            </a:r>
            <a:r>
              <a:rPr lang="en-US" sz="1200" dirty="0">
                <a:solidFill>
                  <a:srgbClr val="000000"/>
                </a:solidFill>
              </a:rPr>
              <a:t>/data/v9.0/accounts(00000000-0000-0000-0000-000000000001) HTTP/1.1  </a:t>
            </a:r>
          </a:p>
          <a:p>
            <a:pPr algn="l">
              <a:lnSpc>
                <a:spcPct val="125000"/>
              </a:lnSpc>
            </a:pPr>
            <a:r>
              <a:rPr lang="en-US" sz="1200" dirty="0">
                <a:solidFill>
                  <a:srgbClr val="000000"/>
                </a:solidFill>
              </a:rPr>
              <a:t>Content-Type: application/json  </a:t>
            </a:r>
          </a:p>
          <a:p>
            <a:pPr algn="l">
              <a:lnSpc>
                <a:spcPct val="125000"/>
              </a:lnSpc>
            </a:pPr>
            <a:r>
              <a:rPr lang="en-US" sz="1200" dirty="0">
                <a:solidFill>
                  <a:srgbClr val="000000"/>
                </a:solidFill>
              </a:rPr>
              <a:t>OData-</a:t>
            </a:r>
            <a:r>
              <a:rPr lang="en-US" sz="1200" dirty="0" err="1">
                <a:solidFill>
                  <a:srgbClr val="000000"/>
                </a:solidFill>
              </a:rPr>
              <a:t>MaxVersion</a:t>
            </a:r>
            <a:r>
              <a:rPr lang="en-US" sz="1200" dirty="0">
                <a:solidFill>
                  <a:srgbClr val="000000"/>
                </a:solidFill>
              </a:rPr>
              <a:t>: 4.0  </a:t>
            </a:r>
          </a:p>
          <a:p>
            <a:pPr algn="l">
              <a:lnSpc>
                <a:spcPct val="125000"/>
              </a:lnSpc>
            </a:pPr>
            <a:r>
              <a:rPr lang="en-US" sz="1200" dirty="0">
                <a:solidFill>
                  <a:srgbClr val="000000"/>
                </a:solidFill>
              </a:rPr>
              <a:t>OData-Version: 4.0</a:t>
            </a:r>
            <a:endParaRPr sz="1200" dirty="0">
              <a:solidFill>
                <a:srgbClr val="000000"/>
              </a:solidFill>
            </a:endParaRPr>
          </a:p>
        </p:txBody>
      </p:sp>
      <p:sp>
        <p:nvSpPr>
          <p:cNvPr id="5" name="New shape"/>
          <p:cNvSpPr/>
          <p:nvPr/>
        </p:nvSpPr>
        <p:spPr>
          <a:xfrm>
            <a:off x="609600" y="232283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29102596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Use FetchXML to query data</a:t>
            </a:r>
          </a:p>
        </p:txBody>
      </p:sp>
      <p:sp>
        <p:nvSpPr>
          <p:cNvPr id="3" name="Subtitle"/>
          <p:cNvSpPr>
            <a:spLocks noGrp="1"/>
          </p:cNvSpPr>
          <p:nvPr>
            <p:ph sz="quarter" idx="10"/>
          </p:nvPr>
        </p:nvSpPr>
        <p:spPr>
          <a:xfrm>
            <a:off x="418642" y="1456897"/>
            <a:ext cx="5394960" cy="4734629"/>
          </a:xfrm>
        </p:spPr>
        <p:txBody>
          <a:bodyPr vert="horz" wrap="square" lIns="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FetchXML is a robust query language that was developed by Microsoft to enable complex operations to be performed against Common Data Service data.</a:t>
            </a:r>
          </a:p>
        </p:txBody>
      </p:sp>
      <p:sp>
        <p:nvSpPr>
          <p:cNvPr id="7" name="TextBox 6">
            <a:extLst>
              <a:ext uri="{FF2B5EF4-FFF2-40B4-BE49-F238E27FC236}">
                <a16:creationId xmlns:a16="http://schemas.microsoft.com/office/drawing/2014/main" id="{E9582EEA-153F-44F6-8319-D9EB44973784}"/>
              </a:ext>
            </a:extLst>
          </p:cNvPr>
          <p:cNvSpPr txBox="1"/>
          <p:nvPr/>
        </p:nvSpPr>
        <p:spPr>
          <a:xfrm>
            <a:off x="6364951" y="1456897"/>
            <a:ext cx="5394960" cy="4734629"/>
          </a:xfrm>
          <a:prstGeom prst="rect">
            <a:avLst/>
          </a:prstGeom>
        </p:spPr>
        <p:txBody>
          <a:bodyPr vert="horz" wrap="square" lIns="0" tIns="91440" rIns="146304" bIns="91440" rtlCol="0">
            <a:normAutofit/>
          </a:bodyPr>
          <a:lstStyle/>
          <a:p>
            <a:pPr lvl="1" indent="-285750">
              <a:spcBef>
                <a:spcPts val="392"/>
              </a:spcBef>
              <a:spcAft>
                <a:spcPts val="588"/>
              </a:spcAft>
              <a:buFont typeface="Arial" panose="020B0604020202020204" pitchFamily="34" charset="0"/>
              <a:buChar char="•"/>
            </a:pPr>
            <a:r>
              <a:rPr lang="en-US" sz="2400">
                <a:solidFill>
                  <a:srgbClr val="000000"/>
                </a:solidFill>
              </a:rPr>
              <a:t>Common Data Service Web API</a:t>
            </a:r>
          </a:p>
          <a:p>
            <a:pPr lvl="1" indent="-285750">
              <a:spcBef>
                <a:spcPts val="392"/>
              </a:spcBef>
              <a:spcAft>
                <a:spcPts val="588"/>
              </a:spcAft>
              <a:buFont typeface="Arial" panose="020B0604020202020204" pitchFamily="34" charset="0"/>
              <a:buChar char="•"/>
            </a:pPr>
            <a:r>
              <a:rPr lang="en-US" sz="2400">
                <a:solidFill>
                  <a:srgbClr val="000000"/>
                </a:solidFill>
              </a:rPr>
              <a:t>Organization Service</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Example </a:t>
            </a:r>
            <a:r>
              <a:rPr lang="en-US" dirty="0" err="1"/>
              <a:t>FetchXML</a:t>
            </a:r>
            <a:r>
              <a:rPr lang="en-US" dirty="0"/>
              <a:t> query</a:t>
            </a:r>
          </a:p>
        </p:txBody>
      </p:sp>
      <p:sp>
        <p:nvSpPr>
          <p:cNvPr id="8" name="New shape">
            <a:extLst>
              <a:ext uri="{FF2B5EF4-FFF2-40B4-BE49-F238E27FC236}">
                <a16:creationId xmlns:a16="http://schemas.microsoft.com/office/drawing/2014/main" id="{53409738-B34D-4BEB-A6FB-A1836AF0A5EA}"/>
              </a:ext>
            </a:extLst>
          </p:cNvPr>
          <p:cNvSpPr/>
          <p:nvPr/>
        </p:nvSpPr>
        <p:spPr>
          <a:xfrm>
            <a:off x="588263" y="1695918"/>
            <a:ext cx="5161549" cy="187506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&lt;fetch mapping='logical'&gt;   </a:t>
            </a:r>
          </a:p>
          <a:p>
            <a:pPr algn="l">
              <a:lnSpc>
                <a:spcPct val="125000"/>
              </a:lnSpc>
            </a:pPr>
            <a:r>
              <a:rPr lang="en-US" sz="1200" dirty="0">
                <a:solidFill>
                  <a:srgbClr val="000000"/>
                </a:solidFill>
              </a:rPr>
              <a:t>   &lt;entity name='account'&gt;  </a:t>
            </a:r>
          </a:p>
          <a:p>
            <a:pPr algn="l">
              <a:lnSpc>
                <a:spcPct val="125000"/>
              </a:lnSpc>
            </a:pPr>
            <a:r>
              <a:rPr lang="en-US" sz="1200" dirty="0">
                <a:solidFill>
                  <a:srgbClr val="000000"/>
                </a:solidFill>
              </a:rPr>
              <a:t>      &lt;attribute name='</a:t>
            </a:r>
            <a:r>
              <a:rPr lang="en-US" sz="1200" dirty="0" err="1">
                <a:solidFill>
                  <a:srgbClr val="000000"/>
                </a:solidFill>
              </a:rPr>
              <a:t>accountid</a:t>
            </a:r>
            <a:r>
              <a:rPr lang="en-US" sz="1200" dirty="0">
                <a:solidFill>
                  <a:srgbClr val="000000"/>
                </a:solidFill>
              </a:rPr>
              <a:t>'/&gt;   </a:t>
            </a:r>
          </a:p>
          <a:p>
            <a:pPr algn="l">
              <a:lnSpc>
                <a:spcPct val="125000"/>
              </a:lnSpc>
            </a:pPr>
            <a:r>
              <a:rPr lang="en-US" sz="1200" dirty="0">
                <a:solidFill>
                  <a:srgbClr val="000000"/>
                </a:solidFill>
              </a:rPr>
              <a:t>      &lt;attribute name='name'/&gt;   </a:t>
            </a:r>
          </a:p>
          <a:p>
            <a:pPr algn="l">
              <a:lnSpc>
                <a:spcPct val="125000"/>
              </a:lnSpc>
            </a:pPr>
            <a:r>
              <a:rPr lang="en-US" sz="1200" dirty="0">
                <a:solidFill>
                  <a:srgbClr val="000000"/>
                </a:solidFill>
              </a:rPr>
              <a:t>   &lt;/entity&gt;  </a:t>
            </a:r>
          </a:p>
          <a:p>
            <a:pPr algn="l">
              <a:lnSpc>
                <a:spcPct val="125000"/>
              </a:lnSpc>
            </a:pPr>
            <a:r>
              <a:rPr lang="en-US" sz="1200" dirty="0">
                <a:solidFill>
                  <a:srgbClr val="000000"/>
                </a:solidFill>
              </a:rPr>
              <a:t>&lt;/fetch&gt;</a:t>
            </a:r>
            <a:endParaRPr sz="1200" dirty="0">
              <a:solidFill>
                <a:srgbClr val="000000"/>
              </a:solidFill>
            </a:endParaRPr>
          </a:p>
        </p:txBody>
      </p:sp>
      <p:sp>
        <p:nvSpPr>
          <p:cNvPr id="10" name="New shape">
            <a:extLst>
              <a:ext uri="{FF2B5EF4-FFF2-40B4-BE49-F238E27FC236}">
                <a16:creationId xmlns:a16="http://schemas.microsoft.com/office/drawing/2014/main" id="{E68C6064-823B-42F7-81E3-EC90D512E4B5}"/>
              </a:ext>
            </a:extLst>
          </p:cNvPr>
          <p:cNvSpPr/>
          <p:nvPr/>
        </p:nvSpPr>
        <p:spPr>
          <a:xfrm>
            <a:off x="588264" y="1330158"/>
            <a:ext cx="516155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XML</a:t>
            </a:r>
            <a:endParaRPr dirty="0">
              <a:solidFill>
                <a:srgbClr val="000000"/>
              </a:solidFill>
            </a:endParaRPr>
          </a:p>
        </p:txBody>
      </p:sp>
      <p:sp>
        <p:nvSpPr>
          <p:cNvPr id="12" name="New shape">
            <a:extLst>
              <a:ext uri="{FF2B5EF4-FFF2-40B4-BE49-F238E27FC236}">
                <a16:creationId xmlns:a16="http://schemas.microsoft.com/office/drawing/2014/main" id="{37C5171F-11DA-4AD0-987B-1B66C996EB2A}"/>
              </a:ext>
            </a:extLst>
          </p:cNvPr>
          <p:cNvSpPr/>
          <p:nvPr/>
        </p:nvSpPr>
        <p:spPr>
          <a:xfrm>
            <a:off x="5842055" y="1695918"/>
            <a:ext cx="4106779" cy="279839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&lt;fetch mapping='logical'&gt;  </a:t>
            </a:r>
          </a:p>
          <a:p>
            <a:pPr algn="l">
              <a:lnSpc>
                <a:spcPct val="125000"/>
              </a:lnSpc>
            </a:pPr>
            <a:r>
              <a:rPr lang="en-US" sz="1200" dirty="0">
                <a:solidFill>
                  <a:srgbClr val="000000"/>
                </a:solidFill>
              </a:rPr>
              <a:t>   &lt;entity name='account'&gt;   </a:t>
            </a:r>
          </a:p>
          <a:p>
            <a:pPr algn="l">
              <a:lnSpc>
                <a:spcPct val="125000"/>
              </a:lnSpc>
            </a:pPr>
            <a:r>
              <a:rPr lang="en-US" sz="1200" dirty="0">
                <a:solidFill>
                  <a:srgbClr val="000000"/>
                </a:solidFill>
              </a:rPr>
              <a:t>      &lt;attribute name='</a:t>
            </a:r>
            <a:r>
              <a:rPr lang="en-US" sz="1200" dirty="0" err="1">
                <a:solidFill>
                  <a:srgbClr val="000000"/>
                </a:solidFill>
              </a:rPr>
              <a:t>accountid</a:t>
            </a:r>
            <a:r>
              <a:rPr lang="en-US" sz="1200" dirty="0">
                <a:solidFill>
                  <a:srgbClr val="000000"/>
                </a:solidFill>
              </a:rPr>
              <a:t>'/&gt;   </a:t>
            </a:r>
          </a:p>
          <a:p>
            <a:pPr algn="l">
              <a:lnSpc>
                <a:spcPct val="125000"/>
              </a:lnSpc>
            </a:pPr>
            <a:r>
              <a:rPr lang="en-US" sz="1200" dirty="0">
                <a:solidFill>
                  <a:srgbClr val="000000"/>
                </a:solidFill>
              </a:rPr>
              <a:t>      &lt;attribute name='name'/&gt;   </a:t>
            </a:r>
          </a:p>
          <a:p>
            <a:pPr algn="l">
              <a:lnSpc>
                <a:spcPct val="125000"/>
              </a:lnSpc>
            </a:pPr>
            <a:r>
              <a:rPr lang="en-US" sz="1200" dirty="0">
                <a:solidFill>
                  <a:srgbClr val="000000"/>
                </a:solidFill>
              </a:rPr>
              <a:t>      &lt;filter type='and'&gt;   </a:t>
            </a:r>
          </a:p>
          <a:p>
            <a:pPr algn="l">
              <a:lnSpc>
                <a:spcPct val="125000"/>
              </a:lnSpc>
            </a:pPr>
            <a:r>
              <a:rPr lang="en-US" sz="1200" dirty="0">
                <a:solidFill>
                  <a:srgbClr val="000000"/>
                </a:solidFill>
              </a:rPr>
              <a:t>        &lt;condition attribute='address1_stateorprovince' operator='eq' value='WA' /&gt;   </a:t>
            </a:r>
          </a:p>
          <a:p>
            <a:pPr algn="l">
              <a:lnSpc>
                <a:spcPct val="125000"/>
              </a:lnSpc>
            </a:pPr>
            <a:r>
              <a:rPr lang="en-US" sz="1200" dirty="0">
                <a:solidFill>
                  <a:srgbClr val="000000"/>
                </a:solidFill>
              </a:rPr>
              <a:t>      &lt;/filter&gt;   </a:t>
            </a:r>
          </a:p>
          <a:p>
            <a:pPr algn="l">
              <a:lnSpc>
                <a:spcPct val="125000"/>
              </a:lnSpc>
            </a:pPr>
            <a:r>
              <a:rPr lang="en-US" sz="1200" dirty="0">
                <a:solidFill>
                  <a:srgbClr val="000000"/>
                </a:solidFill>
              </a:rPr>
              <a:t>   &lt;/entity&gt;   </a:t>
            </a:r>
          </a:p>
          <a:p>
            <a:pPr algn="l">
              <a:lnSpc>
                <a:spcPct val="125000"/>
              </a:lnSpc>
            </a:pPr>
            <a:r>
              <a:rPr lang="en-US" sz="1200" dirty="0">
                <a:solidFill>
                  <a:srgbClr val="000000"/>
                </a:solidFill>
              </a:rPr>
              <a:t>&lt;/fetch&gt;</a:t>
            </a:r>
          </a:p>
        </p:txBody>
      </p:sp>
      <p:sp>
        <p:nvSpPr>
          <p:cNvPr id="14" name="New shape">
            <a:extLst>
              <a:ext uri="{FF2B5EF4-FFF2-40B4-BE49-F238E27FC236}">
                <a16:creationId xmlns:a16="http://schemas.microsoft.com/office/drawing/2014/main" id="{B9A2EF1D-1FE6-4742-9390-137CB84B9148}"/>
              </a:ext>
            </a:extLst>
          </p:cNvPr>
          <p:cNvSpPr/>
          <p:nvPr/>
        </p:nvSpPr>
        <p:spPr>
          <a:xfrm>
            <a:off x="5842054" y="1330158"/>
            <a:ext cx="410678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XML</a:t>
            </a:r>
            <a:endParaRPr dirty="0">
              <a:solidFill>
                <a:srgbClr val="000000"/>
              </a:solidFill>
            </a:endParaRPr>
          </a:p>
        </p:txBody>
      </p:sp>
    </p:spTree>
    <p:extLst>
      <p:ext uri="{BB962C8B-B14F-4D97-AF65-F5344CB8AC3E}">
        <p14:creationId xmlns:p14="http://schemas.microsoft.com/office/powerpoint/2010/main" val="31803169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dirty="0"/>
              <a:t>Tools to help build your queries</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lang="en-US" b="1" i="0">
                <a:effectLst/>
              </a:rPr>
              <a:t>Download </a:t>
            </a:r>
            <a:r>
              <a:rPr lang="en-US" b="1" i="0" err="1">
                <a:effectLst/>
              </a:rPr>
              <a:t>FetchXML</a:t>
            </a:r>
            <a:r>
              <a:rPr lang="en-US" b="0" i="0">
                <a:effectLst/>
              </a:rPr>
              <a:t> function</a:t>
            </a:r>
            <a:endParaRPr lang="en-US"/>
          </a:p>
        </p:txBody>
      </p:sp>
      <p:pic>
        <p:nvPicPr>
          <p:cNvPr id="4" name="New picture" descr="Download Fetch XML"/>
          <p:cNvPicPr/>
          <p:nvPr/>
        </p:nvPicPr>
        <p:blipFill>
          <a:blip r:embed="rId3"/>
          <a:stretch>
            <a:fillRect/>
          </a:stretch>
        </p:blipFill>
        <p:spPr>
          <a:xfrm>
            <a:off x="554986" y="3278194"/>
            <a:ext cx="11082024" cy="2299518"/>
          </a:xfrm>
          <a:prstGeom prst="rect">
            <a:avLst/>
          </a:prstGeom>
          <a:noFill/>
          <a:ln w="19050">
            <a:noFill/>
          </a:ln>
        </p:spPr>
      </p:pic>
    </p:spTree>
    <p:extLst>
      <p:ext uri="{BB962C8B-B14F-4D97-AF65-F5344CB8AC3E}">
        <p14:creationId xmlns:p14="http://schemas.microsoft.com/office/powerpoint/2010/main" val="11745830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Call Power Automate actions from the Web API</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Power Automate contains a feature that allows power users to create their own custom sets of business logic called </a:t>
            </a:r>
            <a:r>
              <a:rPr i="1"/>
              <a:t>actions</a:t>
            </a:r>
            <a:r>
              <a:t>.</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Run actions with the Web API</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a new action is created in your Common Data Service solution, the framework also creates a corresponding Web API request message.</a:t>
            </a:r>
          </a:p>
        </p:txBody>
      </p:sp>
      <p:sp>
        <p:nvSpPr>
          <p:cNvPr id="4" name="New shape"/>
          <p:cNvSpPr/>
          <p:nvPr/>
        </p:nvSpPr>
        <p:spPr>
          <a:xfrm>
            <a:off x="609600" y="3477260"/>
            <a:ext cx="10972800" cy="29845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000">
                <a:solidFill>
                  <a:srgbClr val="000000"/>
                </a:solidFill>
              </a:rPr>
              <a:t>POST [Organization URI]/api/data/v9.0/WinOpportunity HTTP/1.1</a:t>
            </a:r>
            <a:br>
              <a:rPr sz="1000">
                <a:solidFill>
                  <a:srgbClr val="000000"/>
                </a:solidFill>
              </a:rPr>
            </a:br>
            <a:r>
              <a:rPr sz="1000">
                <a:solidFill>
                  <a:srgbClr val="000000"/>
                </a:solidFill>
              </a:rPr>
              <a:t>Accept: application/json</a:t>
            </a:r>
            <a:br>
              <a:rPr sz="1000">
                <a:solidFill>
                  <a:srgbClr val="000000"/>
                </a:solidFill>
              </a:rPr>
            </a:br>
            <a:r>
              <a:rPr sz="1000">
                <a:solidFill>
                  <a:srgbClr val="000000"/>
                </a:solidFill>
              </a:rPr>
              <a:t>Content-Type: application/json; charset=utf-8</a:t>
            </a:r>
            <a:br>
              <a:rPr sz="1000">
                <a:solidFill>
                  <a:srgbClr val="000000"/>
                </a:solidFill>
              </a:rPr>
            </a:br>
            <a:r>
              <a:rPr sz="1000">
                <a:solidFill>
                  <a:srgbClr val="000000"/>
                </a:solidFill>
              </a:rPr>
              <a:t>OData-MaxVersion: 4.0</a:t>
            </a:r>
            <a:br>
              <a:rPr sz="1000">
                <a:solidFill>
                  <a:srgbClr val="000000"/>
                </a:solidFill>
              </a:rPr>
            </a:br>
            <a:r>
              <a:rPr sz="1000">
                <a:solidFill>
                  <a:srgbClr val="000000"/>
                </a:solidFill>
              </a:rPr>
              <a:t>OData-Version: 4.0</a:t>
            </a:r>
            <a:br>
              <a:rPr sz="1000">
                <a:solidFill>
                  <a:srgbClr val="000000"/>
                </a:solidFill>
              </a:rPr>
            </a:br>
            <a:br>
              <a:rPr sz="1000">
                <a:solidFill>
                  <a:srgbClr val="000000"/>
                </a:solidFill>
              </a:rPr>
            </a:br>
            <a:r>
              <a:rPr sz="1000">
                <a:solidFill>
                  <a:srgbClr val="000000"/>
                </a:solidFill>
              </a:rPr>
              <a:t>{</a:t>
            </a:r>
            <a:br>
              <a:rPr sz="1000">
                <a:solidFill>
                  <a:srgbClr val="000000"/>
                </a:solidFill>
              </a:rPr>
            </a:br>
            <a:r>
              <a:rPr sz="1000">
                <a:solidFill>
                  <a:srgbClr val="000000"/>
                </a:solidFill>
              </a:rPr>
              <a:t> "Status": 3,</a:t>
            </a:r>
            <a:br>
              <a:rPr sz="1000">
                <a:solidFill>
                  <a:srgbClr val="000000"/>
                </a:solidFill>
              </a:rPr>
            </a:br>
            <a:r>
              <a:rPr sz="1000">
                <a:solidFill>
                  <a:srgbClr val="000000"/>
                </a:solidFill>
              </a:rPr>
              <a:t> "OpportunityClose": {</a:t>
            </a:r>
            <a:br>
              <a:rPr sz="1000">
                <a:solidFill>
                  <a:srgbClr val="000000"/>
                </a:solidFill>
              </a:rPr>
            </a:br>
            <a:r>
              <a:rPr sz="1000">
                <a:solidFill>
                  <a:srgbClr val="000000"/>
                </a:solidFill>
              </a:rPr>
              <a:t>  "subject": "Won Opportunity",</a:t>
            </a:r>
            <a:br>
              <a:rPr sz="1000">
                <a:solidFill>
                  <a:srgbClr val="000000"/>
                </a:solidFill>
              </a:rPr>
            </a:br>
            <a:r>
              <a:rPr sz="1000">
                <a:solidFill>
                  <a:srgbClr val="000000"/>
                </a:solidFill>
              </a:rPr>
              <a:t>  "opportunityid@odata.bind": "[Organization URI]/api/data/v9.0/opportunities(b3828ac8-917a-e511-80d2-00155d2a68d2)"</a:t>
            </a:r>
            <a:br>
              <a:rPr sz="1000">
                <a:solidFill>
                  <a:srgbClr val="000000"/>
                </a:solidFill>
              </a:rPr>
            </a:br>
            <a:r>
              <a:rPr sz="1000">
                <a:solidFill>
                  <a:srgbClr val="000000"/>
                </a:solidFill>
              </a:rPr>
              <a:t> }</a:t>
            </a:r>
            <a:br>
              <a:rPr sz="1000">
                <a:solidFill>
                  <a:srgbClr val="000000"/>
                </a:solidFill>
              </a:rPr>
            </a:br>
            <a:r>
              <a:rPr sz="1000">
                <a:solidFill>
                  <a:srgbClr val="000000"/>
                </a:solidFill>
              </a:rPr>
              <a:t>}</a:t>
            </a:r>
          </a:p>
        </p:txBody>
      </p:sp>
      <p:sp>
        <p:nvSpPr>
          <p:cNvPr id="5" name="New shape"/>
          <p:cNvSpPr/>
          <p:nvPr/>
        </p:nvSpPr>
        <p:spPr>
          <a:xfrm>
            <a:off x="609600" y="311150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Call pre-built Common Data Service actions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Data Service comes with a set of existing actions that you can use to perform common operations.</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Unbound vs. bound actions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 action can be built as either unbound (meaning, it doesn't have a Common Data Service entity correlated to it) or bound (meaning, the logic is tied to a specific entity record).</a:t>
            </a:r>
          </a:p>
        </p:txBody>
      </p:sp>
      <p:sp>
        <p:nvSpPr>
          <p:cNvPr id="4" name="New shape"/>
          <p:cNvSpPr/>
          <p:nvPr/>
        </p:nvSpPr>
        <p:spPr>
          <a:xfrm>
            <a:off x="609600" y="3572510"/>
            <a:ext cx="10972800" cy="27940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200">
                <a:solidFill>
                  <a:srgbClr val="000000"/>
                </a:solidFill>
              </a:rPr>
              <a:t>POST [Organization URI]/api/data/v9.0/contacts(94d8c461-a27a-e511-80d2-00155d2a68d2)/Microsoft.Dynamics.CRM.new_AddNoteToContact HTTP/1.1</a:t>
            </a:r>
            <a:br>
              <a:rPr sz="1200">
                <a:solidFill>
                  <a:srgbClr val="000000"/>
                </a:solidFill>
              </a:rPr>
            </a:br>
            <a:r>
              <a:rPr sz="1200">
                <a:solidFill>
                  <a:srgbClr val="000000"/>
                </a:solidFill>
              </a:rPr>
              <a:t>Accept: application/json</a:t>
            </a:r>
            <a:br>
              <a:rPr sz="1200">
                <a:solidFill>
                  <a:srgbClr val="000000"/>
                </a:solidFill>
              </a:rPr>
            </a:br>
            <a:r>
              <a:rPr sz="1200">
                <a:solidFill>
                  <a:srgbClr val="000000"/>
                </a:solidFill>
              </a:rPr>
              <a:t>Content-Type: application/json; charset=utf-8</a:t>
            </a:r>
            <a:br>
              <a:rPr sz="1200">
                <a:solidFill>
                  <a:srgbClr val="000000"/>
                </a:solidFill>
              </a:rPr>
            </a:br>
            <a:r>
              <a:rPr sz="1200">
                <a:solidFill>
                  <a:srgbClr val="000000"/>
                </a:solidFill>
              </a:rPr>
              <a:t>OData-MaxVersion: 4.0</a:t>
            </a:r>
            <a:br>
              <a:rPr sz="1200">
                <a:solidFill>
                  <a:srgbClr val="000000"/>
                </a:solidFill>
              </a:rPr>
            </a:br>
            <a:r>
              <a:rPr sz="1200">
                <a:solidFill>
                  <a:srgbClr val="000000"/>
                </a:solidFill>
              </a:rPr>
              <a:t>OData-Version: 4.0</a:t>
            </a:r>
            <a:br>
              <a:rPr sz="1200">
                <a:solidFill>
                  <a:srgbClr val="000000"/>
                </a:solidFill>
              </a:rPr>
            </a:br>
            <a:br>
              <a:rPr sz="1200">
                <a:solidFill>
                  <a:srgbClr val="000000"/>
                </a:solidFill>
              </a:rPr>
            </a:br>
            <a:r>
              <a:rPr sz="1200">
                <a:solidFill>
                  <a:srgbClr val="000000"/>
                </a:solidFill>
              </a:rPr>
              <a:t>{</a:t>
            </a:r>
            <a:br>
              <a:rPr sz="1200">
                <a:solidFill>
                  <a:srgbClr val="000000"/>
                </a:solidFill>
              </a:rPr>
            </a:br>
            <a:r>
              <a:rPr sz="1200">
                <a:solidFill>
                  <a:srgbClr val="000000"/>
                </a:solidFill>
              </a:rPr>
              <a:t> "NoteTitle": "New Note Title",</a:t>
            </a:r>
            <a:br>
              <a:rPr sz="1200">
                <a:solidFill>
                  <a:srgbClr val="000000"/>
                </a:solidFill>
              </a:rPr>
            </a:br>
            <a:r>
              <a:rPr sz="1200">
                <a:solidFill>
                  <a:srgbClr val="000000"/>
                </a:solidFill>
              </a:rPr>
              <a:t> "NoteText": "This is the text of the note"</a:t>
            </a:r>
            <a:br>
              <a:rPr sz="1200">
                <a:solidFill>
                  <a:srgbClr val="000000"/>
                </a:solidFill>
              </a:rPr>
            </a:br>
            <a:r>
              <a:rPr sz="1200">
                <a:solidFill>
                  <a:srgbClr val="000000"/>
                </a:solidFill>
              </a:rPr>
              <a:t>}</a:t>
            </a:r>
          </a:p>
        </p:txBody>
      </p:sp>
      <p:sp>
        <p:nvSpPr>
          <p:cNvPr id="5" name="New shape"/>
          <p:cNvSpPr/>
          <p:nvPr/>
        </p:nvSpPr>
        <p:spPr>
          <a:xfrm>
            <a:off x="609600" y="320675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Use the Web API to impersonate another user</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Occasionally, you might need to run logic for another user.</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Implement a Web API request with user impersonation</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calling any Web API method, you can provide a CallerObjectId in your message header to indicate that you want the message to be run for that particular user.</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Determine the user who performed an operation</a:t>
            </a:r>
          </a:p>
        </p:txBody>
      </p:sp>
      <p:sp>
        <p:nvSpPr>
          <p:cNvPr id="4" name="New shape"/>
          <p:cNvSpPr/>
          <p:nvPr/>
        </p:nvSpPr>
        <p:spPr>
          <a:xfrm>
            <a:off x="417094" y="1767159"/>
            <a:ext cx="3384885" cy="463364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GET [Organization URI]/</a:t>
            </a:r>
            <a:r>
              <a:rPr sz="1800" dirty="0" err="1">
                <a:solidFill>
                  <a:srgbClr val="000000"/>
                </a:solidFill>
              </a:rPr>
              <a:t>api</a:t>
            </a:r>
            <a:r>
              <a:rPr sz="1800" dirty="0">
                <a:solidFill>
                  <a:srgbClr val="000000"/>
                </a:solidFill>
              </a:rPr>
              <a:t>/data/v9.0/accounts(00000000-0000-0000-000000000003)?$select=name&amp;$expand=</a:t>
            </a:r>
            <a:r>
              <a:rPr sz="1800" dirty="0" err="1">
                <a:solidFill>
                  <a:srgbClr val="000000"/>
                </a:solidFill>
              </a:rPr>
              <a:t>createdby</a:t>
            </a:r>
            <a:r>
              <a:rPr sz="1800" dirty="0">
                <a:solidFill>
                  <a:srgbClr val="000000"/>
                </a:solidFill>
              </a:rPr>
              <a:t>($select=</a:t>
            </a:r>
            <a:r>
              <a:rPr sz="1800" dirty="0" err="1">
                <a:solidFill>
                  <a:srgbClr val="000000"/>
                </a:solidFill>
              </a:rPr>
              <a:t>fullname</a:t>
            </a:r>
            <a:r>
              <a:rPr sz="1800" dirty="0">
                <a:solidFill>
                  <a:srgbClr val="000000"/>
                </a:solidFill>
              </a:rPr>
              <a:t>),</a:t>
            </a:r>
            <a:r>
              <a:rPr sz="1800" dirty="0" err="1">
                <a:solidFill>
                  <a:srgbClr val="000000"/>
                </a:solidFill>
              </a:rPr>
              <a:t>createdonbehalfby</a:t>
            </a:r>
            <a:r>
              <a:rPr sz="1800" dirty="0">
                <a:solidFill>
                  <a:srgbClr val="000000"/>
                </a:solidFill>
              </a:rPr>
              <a:t>($select=</a:t>
            </a:r>
            <a:r>
              <a:rPr sz="1800" dirty="0" err="1">
                <a:solidFill>
                  <a:srgbClr val="000000"/>
                </a:solidFill>
              </a:rPr>
              <a:t>fullname</a:t>
            </a:r>
            <a:r>
              <a:rPr sz="1800" dirty="0">
                <a:solidFill>
                  <a:srgbClr val="000000"/>
                </a:solidFill>
              </a:rPr>
              <a:t>),</a:t>
            </a:r>
            <a:r>
              <a:rPr sz="1800" dirty="0" err="1">
                <a:solidFill>
                  <a:srgbClr val="000000"/>
                </a:solidFill>
              </a:rPr>
              <a:t>owninguser</a:t>
            </a:r>
            <a:r>
              <a:rPr sz="1800" dirty="0">
                <a:solidFill>
                  <a:srgbClr val="000000"/>
                </a:solidFill>
              </a:rPr>
              <a:t>($select=</a:t>
            </a:r>
            <a:r>
              <a:rPr sz="1800" dirty="0" err="1">
                <a:solidFill>
                  <a:srgbClr val="000000"/>
                </a:solidFill>
              </a:rPr>
              <a:t>fullname</a:t>
            </a:r>
            <a:r>
              <a:rPr sz="1800" dirty="0">
                <a:solidFill>
                  <a:srgbClr val="000000"/>
                </a:solidFill>
              </a:rPr>
              <a:t>) HTTP/1.1   </a:t>
            </a:r>
            <a:br>
              <a:rPr sz="1800" dirty="0">
                <a:solidFill>
                  <a:srgbClr val="000000"/>
                </a:solidFill>
              </a:rPr>
            </a:br>
            <a:r>
              <a:rPr sz="1800" dirty="0">
                <a:solidFill>
                  <a:srgbClr val="000000"/>
                </a:solidFill>
              </a:rPr>
              <a:t>Accept: application/json  </a:t>
            </a:r>
            <a:br>
              <a:rPr sz="1800" dirty="0">
                <a:solidFill>
                  <a:srgbClr val="000000"/>
                </a:solidFill>
              </a:rPr>
            </a:br>
            <a:r>
              <a:rPr sz="1800" dirty="0">
                <a:solidFill>
                  <a:srgbClr val="000000"/>
                </a:solidFill>
              </a:rPr>
              <a:t>OData-</a:t>
            </a:r>
            <a:r>
              <a:rPr sz="1800" dirty="0" err="1">
                <a:solidFill>
                  <a:srgbClr val="000000"/>
                </a:solidFill>
              </a:rPr>
              <a:t>MaxVersion</a:t>
            </a:r>
            <a:r>
              <a:rPr sz="1800" dirty="0">
                <a:solidFill>
                  <a:srgbClr val="000000"/>
                </a:solidFill>
              </a:rPr>
              <a:t>: 4.0  </a:t>
            </a:r>
            <a:br>
              <a:rPr sz="1800" dirty="0">
                <a:solidFill>
                  <a:srgbClr val="000000"/>
                </a:solidFill>
              </a:rPr>
            </a:br>
            <a:r>
              <a:rPr sz="1800" dirty="0">
                <a:solidFill>
                  <a:srgbClr val="000000"/>
                </a:solidFill>
              </a:rPr>
              <a:t>OData-Version: 4.0</a:t>
            </a:r>
          </a:p>
        </p:txBody>
      </p:sp>
      <p:sp>
        <p:nvSpPr>
          <p:cNvPr id="5" name="New shape"/>
          <p:cNvSpPr/>
          <p:nvPr/>
        </p:nvSpPr>
        <p:spPr>
          <a:xfrm>
            <a:off x="417093" y="1401399"/>
            <a:ext cx="3384885"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
        <p:nvSpPr>
          <p:cNvPr id="9" name="New shape">
            <a:extLst>
              <a:ext uri="{FF2B5EF4-FFF2-40B4-BE49-F238E27FC236}">
                <a16:creationId xmlns:a16="http://schemas.microsoft.com/office/drawing/2014/main" id="{B9B3FF6E-5268-4ABB-8A36-8A009C4488F8}"/>
              </a:ext>
            </a:extLst>
          </p:cNvPr>
          <p:cNvSpPr/>
          <p:nvPr/>
        </p:nvSpPr>
        <p:spPr>
          <a:xfrm>
            <a:off x="4142873" y="979505"/>
            <a:ext cx="7463910" cy="557784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900" dirty="0">
                <a:solidFill>
                  <a:srgbClr val="000000"/>
                </a:solidFill>
              </a:rPr>
              <a:t>HTTP/1.1 200 OK  </a:t>
            </a:r>
          </a:p>
          <a:p>
            <a:pPr algn="l">
              <a:lnSpc>
                <a:spcPct val="125000"/>
              </a:lnSpc>
            </a:pPr>
            <a:r>
              <a:rPr lang="en-US" sz="900" dirty="0">
                <a:solidFill>
                  <a:srgbClr val="000000"/>
                </a:solidFill>
              </a:rPr>
              <a:t>Content-Type: application/json; </a:t>
            </a:r>
            <a:r>
              <a:rPr lang="en-US" sz="900" dirty="0" err="1">
                <a:solidFill>
                  <a:srgbClr val="000000"/>
                </a:solidFill>
              </a:rPr>
              <a:t>odata.metadata</a:t>
            </a:r>
            <a:r>
              <a:rPr lang="en-US" sz="900" dirty="0">
                <a:solidFill>
                  <a:srgbClr val="000000"/>
                </a:solidFill>
              </a:rPr>
              <a:t>=minimal  </a:t>
            </a:r>
          </a:p>
          <a:p>
            <a:pPr algn="l">
              <a:lnSpc>
                <a:spcPct val="125000"/>
              </a:lnSpc>
            </a:pPr>
            <a:r>
              <a:rPr lang="en-US" sz="900" dirty="0" err="1">
                <a:solidFill>
                  <a:srgbClr val="000000"/>
                </a:solidFill>
              </a:rPr>
              <a:t>ETag</a:t>
            </a:r>
            <a:r>
              <a:rPr lang="en-US" sz="900" dirty="0">
                <a:solidFill>
                  <a:srgbClr val="000000"/>
                </a:solidFill>
              </a:rPr>
              <a:t>: W/"506868"  </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odata.context</a:t>
            </a:r>
            <a:r>
              <a:rPr lang="en-US" sz="900" dirty="0">
                <a:solidFill>
                  <a:srgbClr val="000000"/>
                </a:solidFill>
              </a:rPr>
              <a:t>": "[Organization URI]/</a:t>
            </a:r>
            <a:r>
              <a:rPr lang="en-US" sz="900" dirty="0" err="1">
                <a:solidFill>
                  <a:srgbClr val="000000"/>
                </a:solidFill>
              </a:rPr>
              <a:t>api</a:t>
            </a:r>
            <a:r>
              <a:rPr lang="en-US" sz="900" dirty="0">
                <a:solidFill>
                  <a:srgbClr val="000000"/>
                </a:solidFill>
              </a:rPr>
              <a:t>/data/v9.0/$</a:t>
            </a:r>
            <a:r>
              <a:rPr lang="en-US" sz="900" dirty="0" err="1">
                <a:solidFill>
                  <a:srgbClr val="000000"/>
                </a:solidFill>
              </a:rPr>
              <a:t>metadata#accounts</a:t>
            </a:r>
            <a:r>
              <a:rPr lang="en-US" sz="900" dirty="0">
                <a:solidFill>
                  <a:srgbClr val="000000"/>
                </a:solidFill>
              </a:rPr>
              <a:t>(</a:t>
            </a:r>
            <a:r>
              <a:rPr lang="en-US" sz="900" dirty="0" err="1">
                <a:solidFill>
                  <a:srgbClr val="000000"/>
                </a:solidFill>
              </a:rPr>
              <a:t>name,createdby</a:t>
            </a:r>
            <a:r>
              <a:rPr lang="en-US" sz="900" dirty="0">
                <a:solidFill>
                  <a:srgbClr val="000000"/>
                </a:solidFill>
              </a:rPr>
              <a:t>(</a:t>
            </a:r>
            <a:r>
              <a:rPr lang="en-US" sz="900" dirty="0" err="1">
                <a:solidFill>
                  <a:srgbClr val="000000"/>
                </a:solidFill>
              </a:rPr>
              <a:t>fullname,azureactivedirectoryobjectid</a:t>
            </a:r>
            <a:r>
              <a:rPr lang="en-US" sz="900" dirty="0">
                <a:solidFill>
                  <a:srgbClr val="000000"/>
                </a:solidFill>
              </a:rPr>
              <a:t>),</a:t>
            </a:r>
            <a:r>
              <a:rPr lang="en-US" sz="900" dirty="0" err="1">
                <a:solidFill>
                  <a:srgbClr val="000000"/>
                </a:solidFill>
              </a:rPr>
              <a:t>createdonbehalfby</a:t>
            </a:r>
            <a:r>
              <a:rPr lang="en-US" sz="900" dirty="0">
                <a:solidFill>
                  <a:srgbClr val="000000"/>
                </a:solidFill>
              </a:rPr>
              <a:t>(</a:t>
            </a:r>
            <a:r>
              <a:rPr lang="en-US" sz="900" dirty="0" err="1">
                <a:solidFill>
                  <a:srgbClr val="000000"/>
                </a:solidFill>
              </a:rPr>
              <a:t>fullname,azureactivedirectoryobjectid</a:t>
            </a:r>
            <a:r>
              <a:rPr lang="en-US" sz="900" dirty="0">
                <a:solidFill>
                  <a:srgbClr val="000000"/>
                </a:solidFill>
              </a:rPr>
              <a:t>),</a:t>
            </a:r>
            <a:r>
              <a:rPr lang="en-US" sz="900" dirty="0" err="1">
                <a:solidFill>
                  <a:srgbClr val="000000"/>
                </a:solidFill>
              </a:rPr>
              <a:t>owninguser</a:t>
            </a:r>
            <a:r>
              <a:rPr lang="en-US" sz="900" dirty="0">
                <a:solidFill>
                  <a:srgbClr val="000000"/>
                </a:solidFill>
              </a:rPr>
              <a:t>(</a:t>
            </a:r>
            <a:r>
              <a:rPr lang="en-US" sz="900" dirty="0" err="1">
                <a:solidFill>
                  <a:srgbClr val="000000"/>
                </a:solidFill>
              </a:rPr>
              <a:t>fullname,azureactivedirectoryobjectid</a:t>
            </a:r>
            <a:r>
              <a:rPr lang="en-US" sz="900" dirty="0">
                <a:solidFill>
                  <a:srgbClr val="000000"/>
                </a:solidFill>
              </a:rPr>
              <a:t>))/$entity",</a:t>
            </a:r>
          </a:p>
          <a:p>
            <a:pPr algn="l">
              <a:lnSpc>
                <a:spcPct val="125000"/>
              </a:lnSpc>
            </a:pPr>
            <a:r>
              <a:rPr lang="en-US" sz="900" dirty="0">
                <a:solidFill>
                  <a:srgbClr val="000000"/>
                </a:solidFill>
              </a:rPr>
              <a:t>  "@</a:t>
            </a:r>
            <a:r>
              <a:rPr lang="en-US" sz="900" dirty="0" err="1">
                <a:solidFill>
                  <a:srgbClr val="000000"/>
                </a:solidFill>
              </a:rPr>
              <a:t>odata.etag</a:t>
            </a:r>
            <a:r>
              <a:rPr lang="en-US" sz="900" dirty="0">
                <a:solidFill>
                  <a:srgbClr val="000000"/>
                </a:solidFill>
              </a:rPr>
              <a:t>": "W/\"2751197\"",</a:t>
            </a:r>
          </a:p>
          <a:p>
            <a:pPr algn="l">
              <a:lnSpc>
                <a:spcPct val="125000"/>
              </a:lnSpc>
            </a:pPr>
            <a:r>
              <a:rPr lang="en-US" sz="900" dirty="0">
                <a:solidFill>
                  <a:srgbClr val="000000"/>
                </a:solidFill>
              </a:rPr>
              <a:t>  "name": "Sample Account created using impersonation",</a:t>
            </a:r>
          </a:p>
          <a:p>
            <a:pPr algn="l">
              <a:lnSpc>
                <a:spcPct val="125000"/>
              </a:lnSpc>
            </a:pPr>
            <a:r>
              <a:rPr lang="en-US" sz="900" dirty="0">
                <a:solidFill>
                  <a:srgbClr val="000000"/>
                </a:solidFill>
              </a:rPr>
              <a:t>  "</a:t>
            </a:r>
            <a:r>
              <a:rPr lang="en-US" sz="900" dirty="0" err="1">
                <a:solidFill>
                  <a:srgbClr val="000000"/>
                </a:solidFill>
              </a:rPr>
              <a:t>accountid</a:t>
            </a:r>
            <a:r>
              <a:rPr lang="en-US" sz="900" dirty="0">
                <a:solidFill>
                  <a:srgbClr val="000000"/>
                </a:solidFill>
              </a:rPr>
              <a:t>": "00000000-0000-0000-000000000003",</a:t>
            </a:r>
          </a:p>
          <a:p>
            <a:pPr algn="l">
              <a:lnSpc>
                <a:spcPct val="125000"/>
              </a:lnSpc>
            </a:pPr>
            <a:r>
              <a:rPr lang="en-US" sz="900" dirty="0">
                <a:solidFill>
                  <a:srgbClr val="000000"/>
                </a:solidFill>
              </a:rPr>
              <a:t>  "</a:t>
            </a:r>
            <a:r>
              <a:rPr lang="en-US" sz="900" dirty="0" err="1">
                <a:solidFill>
                  <a:srgbClr val="000000"/>
                </a:solidFill>
              </a:rPr>
              <a:t>createdby</a:t>
            </a: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odata.etag</a:t>
            </a:r>
            <a:r>
              <a:rPr lang="en-US" sz="900" dirty="0">
                <a:solidFill>
                  <a:srgbClr val="000000"/>
                </a:solidFill>
              </a:rPr>
              <a:t>": "W/\"2632435\"",</a:t>
            </a:r>
          </a:p>
          <a:p>
            <a:pPr algn="l">
              <a:lnSpc>
                <a:spcPct val="125000"/>
              </a:lnSpc>
            </a:pPr>
            <a:r>
              <a:rPr lang="en-US" sz="900" dirty="0">
                <a:solidFill>
                  <a:srgbClr val="000000"/>
                </a:solidFill>
              </a:rPr>
              <a:t>    "</a:t>
            </a:r>
            <a:r>
              <a:rPr lang="en-US" sz="900" dirty="0" err="1">
                <a:solidFill>
                  <a:srgbClr val="000000"/>
                </a:solidFill>
              </a:rPr>
              <a:t>fullname</a:t>
            </a:r>
            <a:r>
              <a:rPr lang="en-US" sz="900" dirty="0">
                <a:solidFill>
                  <a:srgbClr val="000000"/>
                </a:solidFill>
              </a:rPr>
              <a:t>": "Impersonated User",</a:t>
            </a:r>
          </a:p>
          <a:p>
            <a:pPr algn="l">
              <a:lnSpc>
                <a:spcPct val="125000"/>
              </a:lnSpc>
            </a:pPr>
            <a:r>
              <a:rPr lang="en-US" sz="900" dirty="0">
                <a:solidFill>
                  <a:srgbClr val="000000"/>
                </a:solidFill>
              </a:rPr>
              <a:t>    "</a:t>
            </a:r>
            <a:r>
              <a:rPr lang="en-US" sz="900" dirty="0" err="1">
                <a:solidFill>
                  <a:srgbClr val="000000"/>
                </a:solidFill>
              </a:rPr>
              <a:t>azureactivedirectoryobjectid</a:t>
            </a:r>
            <a:r>
              <a:rPr lang="en-US" sz="900" dirty="0">
                <a:solidFill>
                  <a:srgbClr val="000000"/>
                </a:solidFill>
              </a:rPr>
              <a:t>": "e39c5d16-675b-48d1-8e67-667427e9c084",</a:t>
            </a:r>
          </a:p>
          <a:p>
            <a:pPr algn="l">
              <a:lnSpc>
                <a:spcPct val="125000"/>
              </a:lnSpc>
            </a:pPr>
            <a:r>
              <a:rPr lang="en-US" sz="900" dirty="0">
                <a:solidFill>
                  <a:srgbClr val="000000"/>
                </a:solidFill>
              </a:rPr>
              <a:t>    "</a:t>
            </a:r>
            <a:r>
              <a:rPr lang="en-US" sz="900" dirty="0" err="1">
                <a:solidFill>
                  <a:srgbClr val="000000"/>
                </a:solidFill>
              </a:rPr>
              <a:t>systemuserid</a:t>
            </a:r>
            <a:r>
              <a:rPr lang="en-US" sz="900" dirty="0">
                <a:solidFill>
                  <a:srgbClr val="000000"/>
                </a:solidFill>
              </a:rPr>
              <a:t>": "75df116d-d9da-e711-a94b-000d3a34ed47",</a:t>
            </a:r>
          </a:p>
          <a:p>
            <a:pPr algn="l">
              <a:lnSpc>
                <a:spcPct val="125000"/>
              </a:lnSpc>
            </a:pPr>
            <a:r>
              <a:rPr lang="en-US" sz="900" dirty="0">
                <a:solidFill>
                  <a:srgbClr val="000000"/>
                </a:solidFill>
              </a:rPr>
              <a:t>    "</a:t>
            </a:r>
            <a:r>
              <a:rPr lang="en-US" sz="900" dirty="0" err="1">
                <a:solidFill>
                  <a:srgbClr val="000000"/>
                </a:solidFill>
              </a:rPr>
              <a:t>ownerid</a:t>
            </a:r>
            <a:r>
              <a:rPr lang="en-US" sz="900" dirty="0">
                <a:solidFill>
                  <a:srgbClr val="000000"/>
                </a:solidFill>
              </a:rPr>
              <a:t>": "75df116d-d9da-e711-a94b-000d3a34ed47"</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createdonbehalfby</a:t>
            </a: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odata.etag</a:t>
            </a:r>
            <a:r>
              <a:rPr lang="en-US" sz="900" dirty="0">
                <a:solidFill>
                  <a:srgbClr val="000000"/>
                </a:solidFill>
              </a:rPr>
              <a:t>": "W/\"2632445\"",</a:t>
            </a:r>
          </a:p>
          <a:p>
            <a:pPr algn="l">
              <a:lnSpc>
                <a:spcPct val="125000"/>
              </a:lnSpc>
            </a:pPr>
            <a:r>
              <a:rPr lang="en-US" sz="900" dirty="0">
                <a:solidFill>
                  <a:srgbClr val="000000"/>
                </a:solidFill>
              </a:rPr>
              <a:t>    "</a:t>
            </a:r>
            <a:r>
              <a:rPr lang="en-US" sz="900" dirty="0" err="1">
                <a:solidFill>
                  <a:srgbClr val="000000"/>
                </a:solidFill>
              </a:rPr>
              <a:t>fullname</a:t>
            </a:r>
            <a:r>
              <a:rPr lang="en-US" sz="900" dirty="0">
                <a:solidFill>
                  <a:srgbClr val="000000"/>
                </a:solidFill>
              </a:rPr>
              <a:t>": "Actual User",</a:t>
            </a:r>
          </a:p>
          <a:p>
            <a:pPr algn="l">
              <a:lnSpc>
                <a:spcPct val="125000"/>
              </a:lnSpc>
            </a:pPr>
            <a:r>
              <a:rPr lang="en-US" sz="900" dirty="0">
                <a:solidFill>
                  <a:srgbClr val="000000"/>
                </a:solidFill>
              </a:rPr>
              <a:t>    "</a:t>
            </a:r>
            <a:r>
              <a:rPr lang="en-US" sz="900" dirty="0" err="1">
                <a:solidFill>
                  <a:srgbClr val="000000"/>
                </a:solidFill>
              </a:rPr>
              <a:t>azureactivedirectoryobjectid</a:t>
            </a:r>
            <a:r>
              <a:rPr lang="en-US" sz="900" dirty="0">
                <a:solidFill>
                  <a:srgbClr val="000000"/>
                </a:solidFill>
              </a:rPr>
              <a:t>": "3d8bed3e-79a3-47c8-80cf-269869b2e9f0",</a:t>
            </a:r>
          </a:p>
          <a:p>
            <a:pPr algn="l">
              <a:lnSpc>
                <a:spcPct val="125000"/>
              </a:lnSpc>
            </a:pPr>
            <a:r>
              <a:rPr lang="en-US" sz="900" dirty="0">
                <a:solidFill>
                  <a:srgbClr val="000000"/>
                </a:solidFill>
              </a:rPr>
              <a:t>    "</a:t>
            </a:r>
            <a:r>
              <a:rPr lang="en-US" sz="900" dirty="0" err="1">
                <a:solidFill>
                  <a:srgbClr val="000000"/>
                </a:solidFill>
              </a:rPr>
              <a:t>systemuserid</a:t>
            </a:r>
            <a:r>
              <a:rPr lang="en-US" sz="900" dirty="0">
                <a:solidFill>
                  <a:srgbClr val="000000"/>
                </a:solidFill>
              </a:rPr>
              <a:t>": "278742b0-1e61-4fb5-84ef-c7de308c19e2",</a:t>
            </a:r>
          </a:p>
          <a:p>
            <a:pPr algn="l">
              <a:lnSpc>
                <a:spcPct val="125000"/>
              </a:lnSpc>
            </a:pPr>
            <a:r>
              <a:rPr lang="en-US" sz="900" dirty="0">
                <a:solidFill>
                  <a:srgbClr val="000000"/>
                </a:solidFill>
              </a:rPr>
              <a:t>    "</a:t>
            </a:r>
            <a:r>
              <a:rPr lang="en-US" sz="900" dirty="0" err="1">
                <a:solidFill>
                  <a:srgbClr val="000000"/>
                </a:solidFill>
              </a:rPr>
              <a:t>ownerid</a:t>
            </a:r>
            <a:r>
              <a:rPr lang="en-US" sz="900" dirty="0">
                <a:solidFill>
                  <a:srgbClr val="000000"/>
                </a:solidFill>
              </a:rPr>
              <a:t>": "278742b0-1e61-4fb5-84ef-c7de308c19e2"</a:t>
            </a:r>
          </a:p>
          <a:p>
            <a:pPr algn="l">
              <a:lnSpc>
                <a:spcPct val="125000"/>
              </a:lnSpc>
            </a:pP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owninguser</a:t>
            </a:r>
            <a:r>
              <a:rPr lang="en-US" sz="900" dirty="0">
                <a:solidFill>
                  <a:srgbClr val="000000"/>
                </a:solidFill>
              </a:rPr>
              <a:t>": {</a:t>
            </a:r>
          </a:p>
          <a:p>
            <a:pPr algn="l">
              <a:lnSpc>
                <a:spcPct val="125000"/>
              </a:lnSpc>
            </a:pPr>
            <a:r>
              <a:rPr lang="en-US" sz="900" dirty="0">
                <a:solidFill>
                  <a:srgbClr val="000000"/>
                </a:solidFill>
              </a:rPr>
              <a:t>    "@</a:t>
            </a:r>
            <a:r>
              <a:rPr lang="en-US" sz="900" dirty="0" err="1">
                <a:solidFill>
                  <a:srgbClr val="000000"/>
                </a:solidFill>
              </a:rPr>
              <a:t>odata.etag</a:t>
            </a:r>
            <a:r>
              <a:rPr lang="en-US" sz="900" dirty="0">
                <a:solidFill>
                  <a:srgbClr val="000000"/>
                </a:solidFill>
              </a:rPr>
              <a:t>": "W/\"2632435\"",</a:t>
            </a:r>
          </a:p>
          <a:p>
            <a:pPr algn="l">
              <a:lnSpc>
                <a:spcPct val="125000"/>
              </a:lnSpc>
            </a:pPr>
            <a:r>
              <a:rPr lang="en-US" sz="900" dirty="0">
                <a:solidFill>
                  <a:srgbClr val="000000"/>
                </a:solidFill>
              </a:rPr>
              <a:t>    "</a:t>
            </a:r>
            <a:r>
              <a:rPr lang="en-US" sz="900" dirty="0" err="1">
                <a:solidFill>
                  <a:srgbClr val="000000"/>
                </a:solidFill>
              </a:rPr>
              <a:t>fullname</a:t>
            </a:r>
            <a:r>
              <a:rPr lang="en-US" sz="900" dirty="0">
                <a:solidFill>
                  <a:srgbClr val="000000"/>
                </a:solidFill>
              </a:rPr>
              <a:t>": "Impersonated User",</a:t>
            </a:r>
          </a:p>
          <a:p>
            <a:pPr algn="l">
              <a:lnSpc>
                <a:spcPct val="125000"/>
              </a:lnSpc>
            </a:pPr>
            <a:r>
              <a:rPr lang="en-US" sz="900" dirty="0">
                <a:solidFill>
                  <a:srgbClr val="000000"/>
                </a:solidFill>
              </a:rPr>
              <a:t>    "</a:t>
            </a:r>
            <a:r>
              <a:rPr lang="en-US" sz="900" dirty="0" err="1">
                <a:solidFill>
                  <a:srgbClr val="000000"/>
                </a:solidFill>
              </a:rPr>
              <a:t>azureactivedirectoryobjectid</a:t>
            </a:r>
            <a:r>
              <a:rPr lang="en-US" sz="900" dirty="0">
                <a:solidFill>
                  <a:srgbClr val="000000"/>
                </a:solidFill>
              </a:rPr>
              <a:t>": "e39c5d16-675b-48d1-8e67-667427e9c084",</a:t>
            </a:r>
          </a:p>
          <a:p>
            <a:pPr algn="l">
              <a:lnSpc>
                <a:spcPct val="125000"/>
              </a:lnSpc>
            </a:pPr>
            <a:r>
              <a:rPr lang="en-US" sz="900" dirty="0">
                <a:solidFill>
                  <a:srgbClr val="000000"/>
                </a:solidFill>
              </a:rPr>
              <a:t>    "</a:t>
            </a:r>
            <a:r>
              <a:rPr lang="en-US" sz="900" dirty="0" err="1">
                <a:solidFill>
                  <a:srgbClr val="000000"/>
                </a:solidFill>
              </a:rPr>
              <a:t>systemuserid</a:t>
            </a:r>
            <a:r>
              <a:rPr lang="en-US" sz="900" dirty="0">
                <a:solidFill>
                  <a:srgbClr val="000000"/>
                </a:solidFill>
              </a:rPr>
              <a:t>": "75df116d-d9da-e711-a94b-000d3a34ed47",</a:t>
            </a:r>
          </a:p>
          <a:p>
            <a:pPr algn="l">
              <a:lnSpc>
                <a:spcPct val="125000"/>
              </a:lnSpc>
            </a:pPr>
            <a:r>
              <a:rPr lang="en-US" sz="900" dirty="0">
                <a:solidFill>
                  <a:srgbClr val="000000"/>
                </a:solidFill>
              </a:rPr>
              <a:t>    "</a:t>
            </a:r>
            <a:r>
              <a:rPr lang="en-US" sz="900" dirty="0" err="1">
                <a:solidFill>
                  <a:srgbClr val="000000"/>
                </a:solidFill>
              </a:rPr>
              <a:t>ownerid</a:t>
            </a:r>
            <a:r>
              <a:rPr lang="en-US" sz="900" dirty="0">
                <a:solidFill>
                  <a:srgbClr val="000000"/>
                </a:solidFill>
              </a:rPr>
              <a:t>": "75df116d-d9da-e711-a94b-000d3a34ed47"</a:t>
            </a:r>
          </a:p>
          <a:p>
            <a:pPr algn="l">
              <a:lnSpc>
                <a:spcPct val="125000"/>
              </a:lnSpc>
            </a:pPr>
            <a:r>
              <a:rPr lang="en-US" sz="900" dirty="0">
                <a:solidFill>
                  <a:srgbClr val="000000"/>
                </a:solidFill>
              </a:rPr>
              <a:t>  }</a:t>
            </a:r>
          </a:p>
          <a:p>
            <a:pPr algn="l">
              <a:lnSpc>
                <a:spcPct val="125000"/>
              </a:lnSpc>
            </a:pPr>
            <a:r>
              <a:rPr lang="en-US" sz="900" dirty="0">
                <a:solidFill>
                  <a:srgbClr val="000000"/>
                </a:solidFill>
              </a:rPr>
              <a:t>}</a:t>
            </a:r>
            <a:endParaRPr sz="900" dirty="0">
              <a:solidFill>
                <a:srgbClr val="000000"/>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4078287" y="2538888"/>
            <a:ext cx="7695070" cy="741783"/>
          </a:xfrm>
        </p:spPr>
        <p:txBody>
          <a:bodyPr/>
          <a:lstStyle/>
          <a:p>
            <a:pPr lvl="1"/>
            <a:r>
              <a:rPr lang="en-US" dirty="0"/>
              <a:t>Work with Common Data Service Web API</a:t>
            </a:r>
          </a:p>
        </p:txBody>
      </p:sp>
      <p:sp>
        <p:nvSpPr>
          <p:cNvPr id="2" name="Text Placeholder 1"/>
          <p:cNvSpPr>
            <a:spLocks noGrp="1"/>
          </p:cNvSpPr>
          <p:nvPr>
            <p:ph type="body" sz="quarter" idx="15"/>
          </p:nvPr>
        </p:nvSpPr>
        <p:spPr>
          <a:xfrm>
            <a:off x="4078287" y="3403947"/>
            <a:ext cx="7695070" cy="741783"/>
          </a:xfrm>
        </p:spPr>
        <p:txBody>
          <a:bodyPr/>
          <a:lstStyle/>
          <a:p>
            <a:pPr lvl="1"/>
            <a:r>
              <a:rPr lang="en-US" dirty="0"/>
              <a:t>Integrate Common Data Service Azure solutions</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8" y="2560307"/>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7" y="3434905"/>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Enable change tracking for an entity</a:t>
            </a:r>
          </a:p>
        </p:txBody>
      </p:sp>
      <p:sp>
        <p:nvSpPr>
          <p:cNvPr id="3" name="Subtitle"/>
          <p:cNvSpPr>
            <a:spLocks noGrp="1"/>
          </p:cNvSpPr>
          <p:nvPr>
            <p:ph sz="quarter" idx="10"/>
          </p:nvPr>
        </p:nvSpPr>
        <p:spPr>
          <a:xfrm>
            <a:off x="418642" y="1456897"/>
            <a:ext cx="5394960" cy="4734629"/>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You can enable change tracking on an entity by setting the </a:t>
            </a:r>
            <a:r>
              <a:rPr lang="en-US" b="1">
                <a:solidFill>
                  <a:srgbClr val="000000"/>
                </a:solidFill>
              </a:rPr>
              <a:t>Enable change tracking for Flow</a:t>
            </a:r>
            <a:r>
              <a:rPr lang="en-US">
                <a:solidFill>
                  <a:srgbClr val="000000"/>
                </a:solidFill>
              </a:rPr>
              <a:t> flag on the entity settings in the PowerApps maker portal, found under the </a:t>
            </a:r>
            <a:r>
              <a:rPr lang="en-US" b="1">
                <a:solidFill>
                  <a:srgbClr val="000000"/>
                </a:solidFill>
              </a:rPr>
              <a:t>More settings &gt; Create and update settings</a:t>
            </a:r>
            <a:r>
              <a:rPr lang="en-US">
                <a:solidFill>
                  <a:srgbClr val="000000"/>
                </a:solidFill>
              </a:rPr>
              <a:t> section.</a:t>
            </a:r>
          </a:p>
        </p:txBody>
      </p:sp>
      <p:pic>
        <p:nvPicPr>
          <p:cNvPr id="4" name="New picture" descr="Enable change tracking"/>
          <p:cNvPicPr/>
          <p:nvPr/>
        </p:nvPicPr>
        <p:blipFill>
          <a:blip r:embed="rId3"/>
          <a:stretch>
            <a:fillRect/>
          </a:stretch>
        </p:blipFill>
        <p:spPr>
          <a:xfrm>
            <a:off x="6364951" y="2114424"/>
            <a:ext cx="5394960" cy="3419574"/>
          </a:xfrm>
          <a:prstGeom prst="rect">
            <a:avLst/>
          </a:prstGeom>
          <a:noFill/>
        </p:spPr>
        <p:style>
          <a:lnRef idx="2">
            <a:schemeClr val="dk1"/>
          </a:lnRef>
          <a:fillRef idx="1">
            <a:schemeClr val="lt1"/>
          </a:fillRef>
          <a:effectRef idx="0">
            <a:schemeClr val="dk1"/>
          </a:effectRef>
          <a:fontRef idx="minor">
            <a:schemeClr val="dk1"/>
          </a:fontRef>
        </p:style>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Delta links</a:t>
            </a:r>
          </a:p>
        </p:txBody>
      </p:sp>
      <p:sp>
        <p:nvSpPr>
          <p:cNvPr id="3" name="Subtitle"/>
          <p:cNvSpPr>
            <a:spLocks noGrp="1"/>
          </p:cNvSpPr>
          <p:nvPr>
            <p:ph sz="quarter" idx="10"/>
          </p:nvPr>
        </p:nvSpPr>
        <p:spPr>
          <a:xfrm>
            <a:off x="584200" y="1435100"/>
            <a:ext cx="11018838" cy="21336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According to the OData 4.0 documentation, delta links are "opaque, service-generated links that the client uses to retrieve subsequent changes to a result." Microsoft has built this standard into change tracking in Common Data Service to provide a common, standard method for interfacing with change data as it occurs over time.</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Retrieve changes in entities by using the Web API</a:t>
            </a:r>
          </a:p>
        </p:txBody>
      </p:sp>
      <p:sp>
        <p:nvSpPr>
          <p:cNvPr id="4" name="New shape"/>
          <p:cNvSpPr/>
          <p:nvPr/>
        </p:nvSpPr>
        <p:spPr>
          <a:xfrm>
            <a:off x="417092" y="1767159"/>
            <a:ext cx="3384885" cy="394114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GET [Organization URI]/org1/</a:t>
            </a:r>
            <a:r>
              <a:rPr lang="en-US" sz="1800" dirty="0" err="1">
                <a:solidFill>
                  <a:srgbClr val="000000"/>
                </a:solidFill>
              </a:rPr>
              <a:t>api</a:t>
            </a:r>
            <a:r>
              <a:rPr lang="en-US" sz="1800" dirty="0">
                <a:solidFill>
                  <a:srgbClr val="000000"/>
                </a:solidFill>
              </a:rPr>
              <a:t>/data/v9.1/accounts?$select=name,accountnumber,telephone1,fax HTTP/1.1</a:t>
            </a:r>
          </a:p>
          <a:p>
            <a:pPr algn="l">
              <a:lnSpc>
                <a:spcPct val="125000"/>
              </a:lnSpc>
            </a:pPr>
            <a:r>
              <a:rPr lang="en-US" sz="1800" dirty="0">
                <a:solidFill>
                  <a:srgbClr val="000000"/>
                </a:solidFill>
              </a:rPr>
              <a:t>Prefer: </a:t>
            </a:r>
            <a:r>
              <a:rPr lang="en-US" sz="1800" dirty="0" err="1">
                <a:solidFill>
                  <a:srgbClr val="000000"/>
                </a:solidFill>
              </a:rPr>
              <a:t>odata.track</a:t>
            </a:r>
            <a:r>
              <a:rPr lang="en-US" sz="1800" dirty="0">
                <a:solidFill>
                  <a:srgbClr val="000000"/>
                </a:solidFill>
              </a:rPr>
              <a:t>-changes</a:t>
            </a:r>
          </a:p>
          <a:p>
            <a:pPr algn="l">
              <a:lnSpc>
                <a:spcPct val="125000"/>
              </a:lnSpc>
            </a:pPr>
            <a:r>
              <a:rPr lang="en-US" sz="1800" dirty="0">
                <a:solidFill>
                  <a:srgbClr val="000000"/>
                </a:solidFill>
              </a:rPr>
              <a:t>Cache-Control: no-cache</a:t>
            </a:r>
          </a:p>
          <a:p>
            <a:pPr algn="l">
              <a:lnSpc>
                <a:spcPct val="125000"/>
              </a:lnSpc>
            </a:pPr>
            <a:r>
              <a:rPr lang="en-US" sz="1800" dirty="0">
                <a:solidFill>
                  <a:srgbClr val="000000"/>
                </a:solidFill>
              </a:rPr>
              <a:t>OData-Version: 4.0</a:t>
            </a:r>
          </a:p>
          <a:p>
            <a:pPr algn="l">
              <a:lnSpc>
                <a:spcPct val="125000"/>
              </a:lnSpc>
            </a:pPr>
            <a:r>
              <a:rPr lang="en-US" sz="1800" dirty="0">
                <a:solidFill>
                  <a:srgbClr val="000000"/>
                </a:solidFill>
              </a:rPr>
              <a:t>Content-Type: application/json</a:t>
            </a:r>
            <a:endParaRPr sz="1800" dirty="0">
              <a:solidFill>
                <a:srgbClr val="000000"/>
              </a:solidFill>
            </a:endParaRPr>
          </a:p>
        </p:txBody>
      </p:sp>
      <p:sp>
        <p:nvSpPr>
          <p:cNvPr id="5" name="New shape"/>
          <p:cNvSpPr/>
          <p:nvPr/>
        </p:nvSpPr>
        <p:spPr>
          <a:xfrm>
            <a:off x="417093" y="1401399"/>
            <a:ext cx="3384885"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
        <p:nvSpPr>
          <p:cNvPr id="9" name="New shape">
            <a:extLst>
              <a:ext uri="{FF2B5EF4-FFF2-40B4-BE49-F238E27FC236}">
                <a16:creationId xmlns:a16="http://schemas.microsoft.com/office/drawing/2014/main" id="{B9B3FF6E-5268-4ABB-8A36-8A009C4488F8}"/>
              </a:ext>
            </a:extLst>
          </p:cNvPr>
          <p:cNvSpPr/>
          <p:nvPr/>
        </p:nvSpPr>
        <p:spPr>
          <a:xfrm>
            <a:off x="4142872" y="1606381"/>
            <a:ext cx="7463910" cy="493551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100" dirty="0">
                <a:solidFill>
                  <a:srgbClr val="000000"/>
                </a:solidFill>
              </a:rPr>
              <a:t>{</a:t>
            </a:r>
          </a:p>
          <a:p>
            <a:pPr algn="l">
              <a:lnSpc>
                <a:spcPct val="125000"/>
              </a:lnSpc>
            </a:pPr>
            <a:r>
              <a:rPr lang="en-US" sz="1100" dirty="0">
                <a:solidFill>
                  <a:srgbClr val="000000"/>
                </a:solidFill>
              </a:rPr>
              <a:t>          "@</a:t>
            </a:r>
            <a:r>
              <a:rPr lang="en-US" sz="1100" dirty="0" err="1">
                <a:solidFill>
                  <a:srgbClr val="000000"/>
                </a:solidFill>
              </a:rPr>
              <a:t>odata.context</a:t>
            </a:r>
            <a:r>
              <a:rPr lang="en-US" sz="1100" dirty="0">
                <a:solidFill>
                  <a:srgbClr val="000000"/>
                </a:solidFill>
              </a:rPr>
              <a:t>":"[Organization URI]/data/v9.0/$</a:t>
            </a:r>
            <a:r>
              <a:rPr lang="en-US" sz="1100" dirty="0" err="1">
                <a:solidFill>
                  <a:srgbClr val="000000"/>
                </a:solidFill>
              </a:rPr>
              <a:t>metadata#accounts</a:t>
            </a:r>
            <a:r>
              <a:rPr lang="en-US" sz="1100" dirty="0">
                <a:solidFill>
                  <a:srgbClr val="000000"/>
                </a:solidFill>
              </a:rPr>
              <a:t>(name,telephone1,fax)/$delta",</a:t>
            </a:r>
          </a:p>
          <a:p>
            <a:pPr algn="l">
              <a:lnSpc>
                <a:spcPct val="125000"/>
              </a:lnSpc>
            </a:pPr>
            <a:r>
              <a:rPr lang="en-US" sz="1100" dirty="0">
                <a:solidFill>
                  <a:srgbClr val="000000"/>
                </a:solidFill>
              </a:rPr>
              <a:t>          "@</a:t>
            </a:r>
            <a:r>
              <a:rPr lang="en-US" sz="1100" dirty="0" err="1">
                <a:solidFill>
                  <a:srgbClr val="000000"/>
                </a:solidFill>
              </a:rPr>
              <a:t>odata.deltaLink</a:t>
            </a:r>
            <a:r>
              <a:rPr lang="en-US" sz="1100" dirty="0">
                <a:solidFill>
                  <a:srgbClr val="000000"/>
                </a:solidFill>
              </a:rPr>
              <a:t>":"[Organization URI]/</a:t>
            </a:r>
            <a:r>
              <a:rPr lang="en-US" sz="1100" dirty="0" err="1">
                <a:solidFill>
                  <a:srgbClr val="000000"/>
                </a:solidFill>
              </a:rPr>
              <a:t>api</a:t>
            </a:r>
            <a:r>
              <a:rPr lang="en-US" sz="1100" dirty="0">
                <a:solidFill>
                  <a:srgbClr val="000000"/>
                </a:solidFill>
              </a:rPr>
              <a:t>/data/v9.1/accounts?$select=name,telephone1,fax&amp;$</a:t>
            </a:r>
            <a:r>
              <a:rPr lang="en-US" sz="1100" dirty="0" err="1">
                <a:solidFill>
                  <a:srgbClr val="000000"/>
                </a:solidFill>
              </a:rPr>
              <a:t>deltatoken</a:t>
            </a:r>
            <a:r>
              <a:rPr lang="en-US" sz="1100" dirty="0">
                <a:solidFill>
                  <a:srgbClr val="000000"/>
                </a:solidFill>
              </a:rPr>
              <a:t>=919058%2108%2f22%2f2017%2008%3a21%3a20",</a:t>
            </a:r>
          </a:p>
          <a:p>
            <a:pPr algn="l">
              <a:lnSpc>
                <a:spcPct val="125000"/>
              </a:lnSpc>
            </a:pPr>
            <a:r>
              <a:rPr lang="en-US" sz="1100" dirty="0">
                <a:solidFill>
                  <a:srgbClr val="000000"/>
                </a:solidFill>
              </a:rPr>
              <a:t>"value":</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"@odata.</a:t>
            </a:r>
            <a:r>
              <a:rPr lang="en-US" sz="1100" dirty="0" err="1">
                <a:solidFill>
                  <a:srgbClr val="000000"/>
                </a:solidFill>
              </a:rPr>
              <a:t>etag</a:t>
            </a:r>
            <a:r>
              <a:rPr lang="en-US" sz="1100" dirty="0">
                <a:solidFill>
                  <a:srgbClr val="000000"/>
                </a:solidFill>
              </a:rPr>
              <a:t>":"W/\"915244\"",</a:t>
            </a:r>
          </a:p>
          <a:p>
            <a:pPr algn="l">
              <a:lnSpc>
                <a:spcPct val="125000"/>
              </a:lnSpc>
            </a:pPr>
            <a:r>
              <a:rPr lang="en-US" sz="1100" dirty="0">
                <a:solidFill>
                  <a:srgbClr val="000000"/>
                </a:solidFill>
              </a:rPr>
              <a:t>            "</a:t>
            </a:r>
            <a:r>
              <a:rPr lang="en-US" sz="1100" dirty="0" err="1">
                <a:solidFill>
                  <a:srgbClr val="000000"/>
                </a:solidFill>
              </a:rPr>
              <a:t>name":"Monte</a:t>
            </a:r>
            <a:r>
              <a:rPr lang="en-US" sz="1100" dirty="0">
                <a:solidFill>
                  <a:srgbClr val="000000"/>
                </a:solidFill>
              </a:rPr>
              <a:t> Orton",</a:t>
            </a:r>
          </a:p>
          <a:p>
            <a:pPr algn="l">
              <a:lnSpc>
                <a:spcPct val="125000"/>
              </a:lnSpc>
            </a:pPr>
            <a:r>
              <a:rPr lang="en-US" sz="1100" dirty="0">
                <a:solidFill>
                  <a:srgbClr val="000000"/>
                </a:solidFill>
              </a:rPr>
              <a:t>            "telephone1":"555000",</a:t>
            </a:r>
          </a:p>
          <a:p>
            <a:pPr algn="l">
              <a:lnSpc>
                <a:spcPct val="125000"/>
              </a:lnSpc>
            </a:pPr>
            <a:r>
              <a:rPr lang="en-US" sz="1100" dirty="0">
                <a:solidFill>
                  <a:srgbClr val="000000"/>
                </a:solidFill>
              </a:rPr>
              <a:t>            "fax":"10101",</a:t>
            </a:r>
          </a:p>
          <a:p>
            <a:pPr algn="l">
              <a:lnSpc>
                <a:spcPct val="125000"/>
              </a:lnSpc>
            </a:pPr>
            <a:r>
              <a:rPr lang="en-US" sz="1100" dirty="0">
                <a:solidFill>
                  <a:srgbClr val="000000"/>
                </a:solidFill>
              </a:rPr>
              <a:t>            "accountid":"60c4e274-0d87-e711-80e5-00155db19e6d"</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r>
              <a:rPr lang="en-US" sz="1100" dirty="0" err="1">
                <a:solidFill>
                  <a:srgbClr val="000000"/>
                </a:solidFill>
              </a:rPr>
              <a:t>odata.context</a:t>
            </a:r>
            <a:r>
              <a:rPr lang="en-US" sz="1100" dirty="0">
                <a:solidFill>
                  <a:srgbClr val="000000"/>
                </a:solidFill>
              </a:rPr>
              <a:t>":"[Organization URI]/</a:t>
            </a:r>
            <a:r>
              <a:rPr lang="en-US" sz="1100" dirty="0" err="1">
                <a:solidFill>
                  <a:srgbClr val="000000"/>
                </a:solidFill>
              </a:rPr>
              <a:t>api</a:t>
            </a:r>
            <a:r>
              <a:rPr lang="en-US" sz="1100" dirty="0">
                <a:solidFill>
                  <a:srgbClr val="000000"/>
                </a:solidFill>
              </a:rPr>
              <a:t>/data/v9.0/$</a:t>
            </a:r>
            <a:r>
              <a:rPr lang="en-US" sz="1100" dirty="0" err="1">
                <a:solidFill>
                  <a:srgbClr val="000000"/>
                </a:solidFill>
              </a:rPr>
              <a:t>metadata#accounts</a:t>
            </a:r>
            <a:r>
              <a:rPr lang="en-US" sz="1100" dirty="0">
                <a:solidFill>
                  <a:srgbClr val="000000"/>
                </a:solidFill>
              </a:rPr>
              <a:t>/$</a:t>
            </a:r>
            <a:r>
              <a:rPr lang="en-US" sz="1100" dirty="0" err="1">
                <a:solidFill>
                  <a:srgbClr val="000000"/>
                </a:solidFill>
              </a:rPr>
              <a:t>deletedEntity</a:t>
            </a:r>
            <a:r>
              <a:rPr lang="en-US" sz="1100" dirty="0">
                <a:solidFill>
                  <a:srgbClr val="000000"/>
                </a:solidFill>
              </a:rPr>
              <a:t>",</a:t>
            </a:r>
          </a:p>
          <a:p>
            <a:pPr algn="l">
              <a:lnSpc>
                <a:spcPct val="125000"/>
              </a:lnSpc>
            </a:pPr>
            <a:r>
              <a:rPr lang="en-US" sz="1100" dirty="0">
                <a:solidFill>
                  <a:srgbClr val="000000"/>
                </a:solidFill>
              </a:rPr>
              <a:t>            "id":"2e451703-c686-e711-80e5-00155db19e6d",</a:t>
            </a:r>
          </a:p>
          <a:p>
            <a:pPr algn="l">
              <a:lnSpc>
                <a:spcPct val="125000"/>
              </a:lnSpc>
            </a:pPr>
            <a:r>
              <a:rPr lang="en-US" sz="1100" dirty="0">
                <a:solidFill>
                  <a:srgbClr val="000000"/>
                </a:solidFill>
              </a:rPr>
              <a:t>            "</a:t>
            </a:r>
            <a:r>
              <a:rPr lang="en-US" sz="1100" dirty="0" err="1">
                <a:solidFill>
                  <a:srgbClr val="000000"/>
                </a:solidFill>
              </a:rPr>
              <a:t>reason":"deleted</a:t>
            </a:r>
            <a:r>
              <a:rPr lang="en-US" sz="1100" dirty="0">
                <a:solidFill>
                  <a:srgbClr val="000000"/>
                </a:solidFill>
              </a:rPr>
              <a:t>"</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a:t>
            </a:r>
            <a:endParaRPr sz="1100" dirty="0">
              <a:solidFill>
                <a:srgbClr val="000000"/>
              </a:solidFill>
            </a:endParaRPr>
          </a:p>
        </p:txBody>
      </p:sp>
      <p:sp>
        <p:nvSpPr>
          <p:cNvPr id="3" name="New shape">
            <a:extLst>
              <a:ext uri="{FF2B5EF4-FFF2-40B4-BE49-F238E27FC236}">
                <a16:creationId xmlns:a16="http://schemas.microsoft.com/office/drawing/2014/main" id="{A4BB49BE-B8D6-43C1-8ADD-7F727F4EC5ED}"/>
              </a:ext>
            </a:extLst>
          </p:cNvPr>
          <p:cNvSpPr/>
          <p:nvPr/>
        </p:nvSpPr>
        <p:spPr>
          <a:xfrm>
            <a:off x="4142873" y="1423501"/>
            <a:ext cx="746391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271275436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Retrieve changes in entities by using the Web API</a:t>
            </a:r>
          </a:p>
        </p:txBody>
      </p:sp>
      <p:sp>
        <p:nvSpPr>
          <p:cNvPr id="4" name="New shape"/>
          <p:cNvSpPr/>
          <p:nvPr/>
        </p:nvSpPr>
        <p:spPr>
          <a:xfrm>
            <a:off x="590512" y="1459076"/>
            <a:ext cx="11189690" cy="7209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200" dirty="0">
                <a:solidFill>
                  <a:srgbClr val="000000"/>
                </a:solidFill>
              </a:rPr>
              <a:t>GET [Organization URI]/</a:t>
            </a:r>
            <a:r>
              <a:rPr lang="en-US" sz="1200" dirty="0" err="1">
                <a:solidFill>
                  <a:srgbClr val="000000"/>
                </a:solidFill>
              </a:rPr>
              <a:t>api</a:t>
            </a:r>
            <a:r>
              <a:rPr lang="en-US" sz="1200" dirty="0">
                <a:solidFill>
                  <a:srgbClr val="000000"/>
                </a:solidFill>
              </a:rPr>
              <a:t>/data/v9.1/accounts?$select=name,accountnumber,telephone1,fax&amp;$</a:t>
            </a:r>
            <a:r>
              <a:rPr lang="en-US" sz="1200" dirty="0" err="1">
                <a:solidFill>
                  <a:srgbClr val="000000"/>
                </a:solidFill>
              </a:rPr>
              <a:t>deltatoken</a:t>
            </a:r>
            <a:r>
              <a:rPr lang="en-US" sz="1200" dirty="0">
                <a:solidFill>
                  <a:srgbClr val="000000"/>
                </a:solidFill>
              </a:rPr>
              <a:t>=919042%2108%2f22%2f2017%2008%3a10%3a44</a:t>
            </a:r>
            <a:endParaRPr sz="1200" dirty="0">
              <a:solidFill>
                <a:srgbClr val="000000"/>
              </a:solidFill>
            </a:endParaRPr>
          </a:p>
        </p:txBody>
      </p:sp>
      <p:sp>
        <p:nvSpPr>
          <p:cNvPr id="9" name="New shape">
            <a:extLst>
              <a:ext uri="{FF2B5EF4-FFF2-40B4-BE49-F238E27FC236}">
                <a16:creationId xmlns:a16="http://schemas.microsoft.com/office/drawing/2014/main" id="{B9B3FF6E-5268-4ABB-8A36-8A009C4488F8}"/>
              </a:ext>
            </a:extLst>
          </p:cNvPr>
          <p:cNvSpPr/>
          <p:nvPr/>
        </p:nvSpPr>
        <p:spPr>
          <a:xfrm>
            <a:off x="585217" y="2292159"/>
            <a:ext cx="11200280" cy="402336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100" dirty="0">
                <a:solidFill>
                  <a:srgbClr val="000000"/>
                </a:solidFill>
              </a:rPr>
              <a:t>{</a:t>
            </a:r>
          </a:p>
          <a:p>
            <a:pPr algn="l">
              <a:lnSpc>
                <a:spcPct val="125000"/>
              </a:lnSpc>
            </a:pPr>
            <a:r>
              <a:rPr lang="en-US" sz="1100" dirty="0">
                <a:solidFill>
                  <a:srgbClr val="000000"/>
                </a:solidFill>
              </a:rPr>
              <a:t>          "@</a:t>
            </a:r>
            <a:r>
              <a:rPr lang="en-US" sz="1100" dirty="0" err="1">
                <a:solidFill>
                  <a:srgbClr val="000000"/>
                </a:solidFill>
              </a:rPr>
              <a:t>odata.context</a:t>
            </a:r>
            <a:r>
              <a:rPr lang="en-US" sz="1100" dirty="0">
                <a:solidFill>
                  <a:srgbClr val="000000"/>
                </a:solidFill>
              </a:rPr>
              <a:t>":"[Organization URI]/data/v9.1/$</a:t>
            </a:r>
            <a:r>
              <a:rPr lang="en-US" sz="1100" dirty="0" err="1">
                <a:solidFill>
                  <a:srgbClr val="000000"/>
                </a:solidFill>
              </a:rPr>
              <a:t>metadata#accounts</a:t>
            </a:r>
            <a:r>
              <a:rPr lang="en-US" sz="1100" dirty="0">
                <a:solidFill>
                  <a:srgbClr val="000000"/>
                </a:solidFill>
              </a:rPr>
              <a:t>(name,telephone1,fax)/$delta",</a:t>
            </a:r>
          </a:p>
          <a:p>
            <a:pPr algn="l">
              <a:lnSpc>
                <a:spcPct val="125000"/>
              </a:lnSpc>
            </a:pPr>
            <a:r>
              <a:rPr lang="en-US" sz="1100" dirty="0">
                <a:solidFill>
                  <a:srgbClr val="000000"/>
                </a:solidFill>
              </a:rPr>
              <a:t>          "@</a:t>
            </a:r>
            <a:r>
              <a:rPr lang="en-US" sz="1100" dirty="0" err="1">
                <a:solidFill>
                  <a:srgbClr val="000000"/>
                </a:solidFill>
              </a:rPr>
              <a:t>odata.deltaLink</a:t>
            </a:r>
            <a:r>
              <a:rPr lang="en-US" sz="1100" dirty="0">
                <a:solidFill>
                  <a:srgbClr val="000000"/>
                </a:solidFill>
              </a:rPr>
              <a:t>":"[Organization URI]/</a:t>
            </a:r>
            <a:r>
              <a:rPr lang="en-US" sz="1100" dirty="0" err="1">
                <a:solidFill>
                  <a:srgbClr val="000000"/>
                </a:solidFill>
              </a:rPr>
              <a:t>api</a:t>
            </a:r>
            <a:r>
              <a:rPr lang="en-US" sz="1100" dirty="0">
                <a:solidFill>
                  <a:srgbClr val="000000"/>
                </a:solidFill>
              </a:rPr>
              <a:t>/data/v9.1/accounts?$select=name,telephone1,fax&amp;$</a:t>
            </a:r>
            <a:r>
              <a:rPr lang="en-US" sz="1100" dirty="0" err="1">
                <a:solidFill>
                  <a:srgbClr val="000000"/>
                </a:solidFill>
              </a:rPr>
              <a:t>deltatoken</a:t>
            </a:r>
            <a:r>
              <a:rPr lang="en-US" sz="1100" dirty="0">
                <a:solidFill>
                  <a:srgbClr val="000000"/>
                </a:solidFill>
              </a:rPr>
              <a:t>=919058%2108%2f22%2f2017%2008%3a21%3a20",</a:t>
            </a:r>
          </a:p>
          <a:p>
            <a:pPr algn="l">
              <a:lnSpc>
                <a:spcPct val="125000"/>
              </a:lnSpc>
            </a:pPr>
            <a:r>
              <a:rPr lang="en-US" sz="1100" dirty="0">
                <a:solidFill>
                  <a:srgbClr val="000000"/>
                </a:solidFill>
              </a:rPr>
              <a:t>"value":</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"@odata.</a:t>
            </a:r>
            <a:r>
              <a:rPr lang="en-US" sz="1100" dirty="0" err="1">
                <a:solidFill>
                  <a:srgbClr val="000000"/>
                </a:solidFill>
              </a:rPr>
              <a:t>etag</a:t>
            </a:r>
            <a:r>
              <a:rPr lang="en-US" sz="1100" dirty="0">
                <a:solidFill>
                  <a:srgbClr val="000000"/>
                </a:solidFill>
              </a:rPr>
              <a:t>":"W/\"915244\"",</a:t>
            </a:r>
          </a:p>
          <a:p>
            <a:pPr algn="l">
              <a:lnSpc>
                <a:spcPct val="125000"/>
              </a:lnSpc>
            </a:pPr>
            <a:r>
              <a:rPr lang="en-US" sz="1100" dirty="0">
                <a:solidFill>
                  <a:srgbClr val="000000"/>
                </a:solidFill>
              </a:rPr>
              <a:t>            "</a:t>
            </a:r>
            <a:r>
              <a:rPr lang="en-US" sz="1100" dirty="0" err="1">
                <a:solidFill>
                  <a:srgbClr val="000000"/>
                </a:solidFill>
              </a:rPr>
              <a:t>name":"Monte</a:t>
            </a:r>
            <a:r>
              <a:rPr lang="en-US" sz="1100" dirty="0">
                <a:solidFill>
                  <a:srgbClr val="000000"/>
                </a:solidFill>
              </a:rPr>
              <a:t> Orton",</a:t>
            </a:r>
          </a:p>
          <a:p>
            <a:pPr algn="l">
              <a:lnSpc>
                <a:spcPct val="125000"/>
              </a:lnSpc>
            </a:pPr>
            <a:r>
              <a:rPr lang="en-US" sz="1100" dirty="0">
                <a:solidFill>
                  <a:srgbClr val="000000"/>
                </a:solidFill>
              </a:rPr>
              <a:t>            "telephone1":"555000",</a:t>
            </a:r>
          </a:p>
          <a:p>
            <a:pPr algn="l">
              <a:lnSpc>
                <a:spcPct val="125000"/>
              </a:lnSpc>
            </a:pPr>
            <a:r>
              <a:rPr lang="en-US" sz="1100" dirty="0">
                <a:solidFill>
                  <a:srgbClr val="000000"/>
                </a:solidFill>
              </a:rPr>
              <a:t>            "fax":"10101",</a:t>
            </a:r>
          </a:p>
          <a:p>
            <a:pPr algn="l">
              <a:lnSpc>
                <a:spcPct val="125000"/>
              </a:lnSpc>
            </a:pPr>
            <a:r>
              <a:rPr lang="en-US" sz="1100" dirty="0">
                <a:solidFill>
                  <a:srgbClr val="000000"/>
                </a:solidFill>
              </a:rPr>
              <a:t>            "accountid":"60c4e274-0d87-e711-80e5-00155db19e6d"</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r>
              <a:rPr lang="en-US" sz="1100" dirty="0" err="1">
                <a:solidFill>
                  <a:srgbClr val="000000"/>
                </a:solidFill>
              </a:rPr>
              <a:t>odata.context</a:t>
            </a:r>
            <a:r>
              <a:rPr lang="en-US" sz="1100" dirty="0">
                <a:solidFill>
                  <a:srgbClr val="000000"/>
                </a:solidFill>
              </a:rPr>
              <a:t>":"[Organization URI]/</a:t>
            </a:r>
            <a:r>
              <a:rPr lang="en-US" sz="1100" dirty="0" err="1">
                <a:solidFill>
                  <a:srgbClr val="000000"/>
                </a:solidFill>
              </a:rPr>
              <a:t>api</a:t>
            </a:r>
            <a:r>
              <a:rPr lang="en-US" sz="1100" dirty="0">
                <a:solidFill>
                  <a:srgbClr val="000000"/>
                </a:solidFill>
              </a:rPr>
              <a:t>/data/v9.1/$</a:t>
            </a:r>
            <a:r>
              <a:rPr lang="en-US" sz="1100" dirty="0" err="1">
                <a:solidFill>
                  <a:srgbClr val="000000"/>
                </a:solidFill>
              </a:rPr>
              <a:t>metadata#accounts</a:t>
            </a:r>
            <a:r>
              <a:rPr lang="en-US" sz="1100" dirty="0">
                <a:solidFill>
                  <a:srgbClr val="000000"/>
                </a:solidFill>
              </a:rPr>
              <a:t>/$</a:t>
            </a:r>
            <a:r>
              <a:rPr lang="en-US" sz="1100" dirty="0" err="1">
                <a:solidFill>
                  <a:srgbClr val="000000"/>
                </a:solidFill>
              </a:rPr>
              <a:t>deletedEntity</a:t>
            </a:r>
            <a:r>
              <a:rPr lang="en-US" sz="1100" dirty="0">
                <a:solidFill>
                  <a:srgbClr val="000000"/>
                </a:solidFill>
              </a:rPr>
              <a:t>",</a:t>
            </a:r>
          </a:p>
          <a:p>
            <a:pPr algn="l">
              <a:lnSpc>
                <a:spcPct val="125000"/>
              </a:lnSpc>
            </a:pPr>
            <a:r>
              <a:rPr lang="en-US" sz="1100" dirty="0">
                <a:solidFill>
                  <a:srgbClr val="000000"/>
                </a:solidFill>
              </a:rPr>
              <a:t>            "id":"2e451703-c686-e711-80e5-00155db19e6d",</a:t>
            </a:r>
          </a:p>
          <a:p>
            <a:pPr algn="l">
              <a:lnSpc>
                <a:spcPct val="125000"/>
              </a:lnSpc>
            </a:pPr>
            <a:r>
              <a:rPr lang="en-US" sz="1100" dirty="0">
                <a:solidFill>
                  <a:srgbClr val="000000"/>
                </a:solidFill>
              </a:rPr>
              <a:t>            "</a:t>
            </a:r>
            <a:r>
              <a:rPr lang="en-US" sz="1100" dirty="0" err="1">
                <a:solidFill>
                  <a:srgbClr val="000000"/>
                </a:solidFill>
              </a:rPr>
              <a:t>reason":"deleted</a:t>
            </a:r>
            <a:r>
              <a:rPr lang="en-US" sz="1100" dirty="0">
                <a:solidFill>
                  <a:srgbClr val="000000"/>
                </a:solidFill>
              </a:rPr>
              <a:t>"</a:t>
            </a:r>
          </a:p>
          <a:p>
            <a:pPr algn="l">
              <a:lnSpc>
                <a:spcPct val="125000"/>
              </a:lnSpc>
            </a:pPr>
            <a:r>
              <a:rPr lang="en-US" sz="1100" dirty="0">
                <a:solidFill>
                  <a:srgbClr val="000000"/>
                </a:solidFill>
              </a:rPr>
              <a:t>        }</a:t>
            </a:r>
          </a:p>
          <a:p>
            <a:pPr algn="l">
              <a:lnSpc>
                <a:spcPct val="125000"/>
              </a:lnSpc>
            </a:pPr>
            <a:r>
              <a:rPr lang="en-US" sz="1100" dirty="0">
                <a:solidFill>
                  <a:srgbClr val="000000"/>
                </a:solidFill>
              </a:rPr>
              <a:t>    ]</a:t>
            </a:r>
          </a:p>
          <a:p>
            <a:pPr algn="l">
              <a:lnSpc>
                <a:spcPct val="125000"/>
              </a:lnSpc>
            </a:pPr>
            <a:r>
              <a:rPr lang="en-US" sz="1100" dirty="0">
                <a:solidFill>
                  <a:srgbClr val="000000"/>
                </a:solidFill>
              </a:rPr>
              <a:t>}</a:t>
            </a:r>
            <a:endParaRPr sz="1100" dirty="0">
              <a:solidFill>
                <a:srgbClr val="000000"/>
              </a:solidFill>
            </a:endParaRPr>
          </a:p>
        </p:txBody>
      </p:sp>
      <p:sp>
        <p:nvSpPr>
          <p:cNvPr id="3" name="New shape">
            <a:extLst>
              <a:ext uri="{FF2B5EF4-FFF2-40B4-BE49-F238E27FC236}">
                <a16:creationId xmlns:a16="http://schemas.microsoft.com/office/drawing/2014/main" id="{A4BB49BE-B8D6-43C1-8ADD-7F727F4EC5ED}"/>
              </a:ext>
            </a:extLst>
          </p:cNvPr>
          <p:cNvSpPr/>
          <p:nvPr/>
        </p:nvSpPr>
        <p:spPr>
          <a:xfrm>
            <a:off x="585216" y="1093316"/>
            <a:ext cx="11189689"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OData</a:t>
            </a:r>
            <a:endParaRPr dirty="0">
              <a:solidFill>
                <a:srgbClr val="000000"/>
              </a:solidFill>
            </a:endParaRPr>
          </a:p>
        </p:txBody>
      </p:sp>
    </p:spTree>
    <p:extLst>
      <p:ext uri="{BB962C8B-B14F-4D97-AF65-F5344CB8AC3E}">
        <p14:creationId xmlns:p14="http://schemas.microsoft.com/office/powerpoint/2010/main" val="416359314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Retrieve the number of changes in a delta</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also retrieve the number of changes made in a given delta by adding the $count parameter to your request.</a:t>
            </a:r>
          </a:p>
        </p:txBody>
      </p:sp>
      <p:sp>
        <p:nvSpPr>
          <p:cNvPr id="4" name="New shape"/>
          <p:cNvSpPr/>
          <p:nvPr/>
        </p:nvSpPr>
        <p:spPr>
          <a:xfrm>
            <a:off x="609600" y="4159250"/>
            <a:ext cx="10972800" cy="11938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GET [Organization URI]/api/data/v9.1/accounts/$count?$deltatoken=919042%2108%2f22%2f2017%2008%3a10%3a44</a:t>
            </a:r>
          </a:p>
        </p:txBody>
      </p:sp>
      <p:sp>
        <p:nvSpPr>
          <p:cNvPr id="5" name="New shape"/>
          <p:cNvSpPr/>
          <p:nvPr/>
        </p:nvSpPr>
        <p:spPr>
          <a:xfrm>
            <a:off x="609600" y="37934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Text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Integrate Common Data Service Azure solutions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Common Data Service Azure Solutions overview</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Because Common Data Service is built as part of the robust Microsoft Power Platform, it provides numerous capabilities to facilitate integration with Microsoft Azure solutions.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Comparing Azure's integration solutions</a:t>
            </a:r>
            <a:endParaRPr lang="en-US" b="0" kern="1200" cap="none" spc="-49" baseline="0" dirty="0">
              <a:ln w="3175">
                <a:noFill/>
              </a:ln>
              <a:solidFill>
                <a:srgbClr val="000000"/>
              </a:solidFill>
              <a:effectLst/>
              <a:latin typeface="+mj-lt"/>
              <a:ea typeface="+mn-ea"/>
              <a:cs typeface="Segoe UI" pitchFamily="34" charset="0"/>
            </a:endParaRPr>
          </a:p>
        </p:txBody>
      </p:sp>
      <p:graphicFrame>
        <p:nvGraphicFramePr>
          <p:cNvPr id="9" name="Diagram 8">
            <a:extLst>
              <a:ext uri="{FF2B5EF4-FFF2-40B4-BE49-F238E27FC236}">
                <a16:creationId xmlns:a16="http://schemas.microsoft.com/office/drawing/2014/main" id="{7F91FCA1-6AF8-489D-816F-F126C05615C1}"/>
              </a:ext>
            </a:extLst>
          </p:cNvPr>
          <p:cNvGraphicFramePr/>
          <p:nvPr>
            <p:extLst>
              <p:ext uri="{D42A27DB-BD31-4B8C-83A1-F6EECF244321}">
                <p14:modId xmlns:p14="http://schemas.microsoft.com/office/powerpoint/2010/main" val="1672411661"/>
              </p:ext>
            </p:extLst>
          </p:nvPr>
        </p:nvGraphicFramePr>
        <p:xfrm>
          <a:off x="419100" y="1456897"/>
          <a:ext cx="11341100" cy="402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Choosing the right Azure integration solution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you're struggling to figure out which Azure integration solution best suits your needs, consider the information in the following table.</a:t>
            </a:r>
          </a:p>
        </p:txBody>
      </p:sp>
      <p:graphicFrame>
        <p:nvGraphicFramePr>
          <p:cNvPr id="4" name="New Table"/>
          <p:cNvGraphicFramePr>
            <a:graphicFrameLocks noGrp="1"/>
          </p:cNvGraphicFramePr>
          <p:nvPr>
            <p:extLst>
              <p:ext uri="{D42A27DB-BD31-4B8C-83A1-F6EECF244321}">
                <p14:modId xmlns:p14="http://schemas.microsoft.com/office/powerpoint/2010/main" val="1407929085"/>
              </p:ext>
            </p:extLst>
          </p:nvPr>
        </p:nvGraphicFramePr>
        <p:xfrm>
          <a:off x="609600" y="2912110"/>
          <a:ext cx="10972800" cy="3322320"/>
        </p:xfrm>
        <a:graphic>
          <a:graphicData uri="http://schemas.openxmlformats.org/drawingml/2006/table">
            <a:tbl>
              <a:tblPr firstRow="1" bandRow="1">
                <a:tableStyleId>{21E4AEA4-8DFA-4A89-87EB-49C32662AFE0}</a:tableStyleId>
              </a:tblPr>
              <a:tblGrid>
                <a:gridCol w="10142426">
                  <a:extLst>
                    <a:ext uri="{9D8B030D-6E8A-4147-A177-3AD203B41FA5}">
                      <a16:colId xmlns:a16="http://schemas.microsoft.com/office/drawing/2014/main" val="20000"/>
                    </a:ext>
                  </a:extLst>
                </a:gridCol>
                <a:gridCol w="830374">
                  <a:extLst>
                    <a:ext uri="{9D8B030D-6E8A-4147-A177-3AD203B41FA5}">
                      <a16:colId xmlns:a16="http://schemas.microsoft.com/office/drawing/2014/main" val="20001"/>
                    </a:ext>
                  </a:extLst>
                </a:gridCol>
              </a:tblGrid>
              <a:tr h="0">
                <a:tc>
                  <a:txBody>
                    <a:bodyPr/>
                    <a:lstStyle/>
                    <a:p>
                      <a:pPr algn="l"/>
                      <a:r>
                        <a:rPr sz="1400" dirty="0">
                          <a:solidFill>
                            <a:srgbClr val="FFFFFF"/>
                          </a:solidFill>
                        </a:rPr>
                        <a:t>IF YOU WANT TO...</a:t>
                      </a:r>
                    </a:p>
                  </a:txBody>
                  <a:tcPr/>
                </a:tc>
                <a:tc>
                  <a:txBody>
                    <a:bodyPr/>
                    <a:lstStyle/>
                    <a:p>
                      <a:pPr algn="l"/>
                      <a:r>
                        <a:rPr sz="1400">
                          <a:solidFill>
                            <a:srgbClr val="FFFFFF"/>
                          </a:solidFill>
                        </a:rPr>
                        <a:t>USE THIS</a:t>
                      </a:r>
                    </a:p>
                  </a:txBody>
                  <a:tcPr/>
                </a:tc>
                <a:extLst>
                  <a:ext uri="{0D108BD9-81ED-4DB2-BD59-A6C34878D82A}">
                    <a16:rowId xmlns:a16="http://schemas.microsoft.com/office/drawing/2014/main" val="10000"/>
                  </a:ext>
                </a:extLst>
              </a:tr>
              <a:tr h="0">
                <a:tc>
                  <a:txBody>
                    <a:bodyPr/>
                    <a:lstStyle/>
                    <a:p>
                      <a:pPr algn="l"/>
                      <a:r>
                        <a:rPr sz="1400">
                          <a:solidFill>
                            <a:srgbClr val="000000"/>
                          </a:solidFill>
                        </a:rPr>
                        <a:t>Create workflows and orchestrate business processes to connect hundreds of services in the cloud and on-premises.</a:t>
                      </a:r>
                    </a:p>
                  </a:txBody>
                  <a:tcPr/>
                </a:tc>
                <a:tc>
                  <a:txBody>
                    <a:bodyPr/>
                    <a:lstStyle/>
                    <a:p>
                      <a:pPr algn="l"/>
                      <a:r>
                        <a:rPr sz="1400">
                          <a:solidFill>
                            <a:srgbClr val="000000"/>
                          </a:solidFill>
                        </a:rPr>
                        <a:t>Logic Apps</a:t>
                      </a:r>
                    </a:p>
                  </a:txBody>
                  <a:tcPr/>
                </a:tc>
                <a:extLst>
                  <a:ext uri="{0D108BD9-81ED-4DB2-BD59-A6C34878D82A}">
                    <a16:rowId xmlns:a16="http://schemas.microsoft.com/office/drawing/2014/main" val="10001"/>
                  </a:ext>
                </a:extLst>
              </a:tr>
              <a:tr h="0">
                <a:tc>
                  <a:txBody>
                    <a:bodyPr/>
                    <a:lstStyle/>
                    <a:p>
                      <a:pPr algn="l"/>
                      <a:r>
                        <a:rPr sz="1400">
                          <a:solidFill>
                            <a:srgbClr val="000000"/>
                          </a:solidFill>
                        </a:rPr>
                        <a:t>Connect on-premises and cloud-based applications and services to implement messaging workflows</a:t>
                      </a:r>
                    </a:p>
                  </a:txBody>
                  <a:tcPr/>
                </a:tc>
                <a:tc>
                  <a:txBody>
                    <a:bodyPr/>
                    <a:lstStyle/>
                    <a:p>
                      <a:pPr algn="l"/>
                      <a:r>
                        <a:rPr sz="1400">
                          <a:solidFill>
                            <a:srgbClr val="000000"/>
                          </a:solidFill>
                        </a:rPr>
                        <a:t>Service Bus</a:t>
                      </a:r>
                    </a:p>
                  </a:txBody>
                  <a:tcPr/>
                </a:tc>
                <a:extLst>
                  <a:ext uri="{0D108BD9-81ED-4DB2-BD59-A6C34878D82A}">
                    <a16:rowId xmlns:a16="http://schemas.microsoft.com/office/drawing/2014/main" val="10002"/>
                  </a:ext>
                </a:extLst>
              </a:tr>
              <a:tr h="0">
                <a:tc>
                  <a:txBody>
                    <a:bodyPr/>
                    <a:lstStyle/>
                    <a:p>
                      <a:pPr algn="l"/>
                      <a:r>
                        <a:rPr sz="1400">
                          <a:solidFill>
                            <a:srgbClr val="000000"/>
                          </a:solidFill>
                        </a:rPr>
                        <a:t>Publish your APIs for internal and external developers to use when connecting to backend systems that are hosted anywhere.</a:t>
                      </a:r>
                    </a:p>
                  </a:txBody>
                  <a:tcPr/>
                </a:tc>
                <a:tc>
                  <a:txBody>
                    <a:bodyPr/>
                    <a:lstStyle/>
                    <a:p>
                      <a:pPr algn="l"/>
                      <a:r>
                        <a:rPr sz="1400">
                          <a:solidFill>
                            <a:srgbClr val="000000"/>
                          </a:solidFill>
                        </a:rPr>
                        <a:t>API Management</a:t>
                      </a:r>
                    </a:p>
                  </a:txBody>
                  <a:tcPr/>
                </a:tc>
                <a:extLst>
                  <a:ext uri="{0D108BD9-81ED-4DB2-BD59-A6C34878D82A}">
                    <a16:rowId xmlns:a16="http://schemas.microsoft.com/office/drawing/2014/main" val="10003"/>
                  </a:ext>
                </a:extLst>
              </a:tr>
              <a:tr h="0">
                <a:tc>
                  <a:txBody>
                    <a:bodyPr/>
                    <a:lstStyle/>
                    <a:p>
                      <a:pPr algn="l"/>
                      <a:r>
                        <a:rPr sz="1400">
                          <a:solidFill>
                            <a:srgbClr val="000000"/>
                          </a:solidFill>
                        </a:rPr>
                        <a:t>Connect supported Azure and third-party services by using a fully managed event-routing service with a publish-subscribe model that simplifies event-based app development.</a:t>
                      </a:r>
                    </a:p>
                  </a:txBody>
                  <a:tcPr/>
                </a:tc>
                <a:tc>
                  <a:txBody>
                    <a:bodyPr/>
                    <a:lstStyle/>
                    <a:p>
                      <a:pPr algn="l"/>
                      <a:r>
                        <a:rPr sz="1400">
                          <a:solidFill>
                            <a:srgbClr val="000000"/>
                          </a:solidFill>
                        </a:rPr>
                        <a:t>Event Grid</a:t>
                      </a:r>
                    </a:p>
                  </a:txBody>
                  <a:tcPr/>
                </a:tc>
                <a:extLst>
                  <a:ext uri="{0D108BD9-81ED-4DB2-BD59-A6C34878D82A}">
                    <a16:rowId xmlns:a16="http://schemas.microsoft.com/office/drawing/2014/main" val="10004"/>
                  </a:ext>
                </a:extLst>
              </a:tr>
              <a:tr h="0">
                <a:tc>
                  <a:txBody>
                    <a:bodyPr/>
                    <a:lstStyle/>
                    <a:p>
                      <a:pPr algn="l"/>
                      <a:r>
                        <a:rPr sz="1400">
                          <a:solidFill>
                            <a:srgbClr val="000000"/>
                          </a:solidFill>
                        </a:rPr>
                        <a:t>Continuously ingest data in real time from up to hundreds of thousands of sources and stream a million events per second.</a:t>
                      </a:r>
                    </a:p>
                  </a:txBody>
                  <a:tcPr/>
                </a:tc>
                <a:tc>
                  <a:txBody>
                    <a:bodyPr/>
                    <a:lstStyle/>
                    <a:p>
                      <a:pPr algn="l"/>
                      <a:r>
                        <a:rPr sz="1400" dirty="0">
                          <a:solidFill>
                            <a:srgbClr val="000000"/>
                          </a:solidFill>
                        </a:rPr>
                        <a:t>Event Hubs</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Expose Common Data Service data to Azure Service Bus</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39000927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Work with Common Data Service Web API</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E771E83-A4C8-47AE-B138-CDDBE42CEB19}"/>
              </a:ext>
            </a:extLst>
          </p:cNvPr>
          <p:cNvSpPr>
            <a:spLocks noGrp="1"/>
          </p:cNvSpPr>
          <p:nvPr>
            <p:ph type="title"/>
          </p:nvPr>
        </p:nvSpPr>
        <p:spPr>
          <a:xfrm>
            <a:off x="418643" y="440494"/>
            <a:ext cx="11341268" cy="680196"/>
          </a:xfrm>
        </p:spPr>
        <p:txBody>
          <a:bodyPr/>
          <a:lstStyle/>
          <a:p>
            <a:r>
              <a:rPr lang="en-US" dirty="0"/>
              <a:t>Types of supported Service Bus contracts</a:t>
            </a:r>
          </a:p>
        </p:txBody>
      </p:sp>
      <p:graphicFrame>
        <p:nvGraphicFramePr>
          <p:cNvPr id="6" name="Diagram 5">
            <a:extLst>
              <a:ext uri="{FF2B5EF4-FFF2-40B4-BE49-F238E27FC236}">
                <a16:creationId xmlns:a16="http://schemas.microsoft.com/office/drawing/2014/main" id="{9729D82A-D8E6-40D8-9721-4C560EAD1940}"/>
              </a:ext>
            </a:extLst>
          </p:cNvPr>
          <p:cNvGraphicFramePr/>
          <p:nvPr>
            <p:extLst>
              <p:ext uri="{D42A27DB-BD31-4B8C-83A1-F6EECF244321}">
                <p14:modId xmlns:p14="http://schemas.microsoft.com/office/powerpoint/2010/main" val="2921772885"/>
              </p:ext>
            </p:extLst>
          </p:nvPr>
        </p:nvGraphicFramePr>
        <p:xfrm>
          <a:off x="418644" y="1457324"/>
          <a:ext cx="11343820" cy="4960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68281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Write a queue listener</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25765472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Publish Common Data Service events with webhooks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Another method for publishing events from Common Data Service to an external service is to register webhooks.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Webhooks vs. Azure Service Bus</a:t>
            </a:r>
          </a:p>
        </p:txBody>
      </p:sp>
      <p:sp>
        <p:nvSpPr>
          <p:cNvPr id="3" name="Subtitle"/>
          <p:cNvSpPr>
            <a:spLocks noGrp="1"/>
          </p:cNvSpPr>
          <p:nvPr>
            <p:ph type="body" sz="quarter" idx="42"/>
          </p:nvPr>
        </p:nvSpPr>
        <p:spPr>
          <a:xfrm>
            <a:off x="418643" y="1456897"/>
            <a:ext cx="11354713" cy="220070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When considering integration mechanisms, you have a few available options.</a:t>
            </a:r>
          </a:p>
          <a:p>
            <a:pPr marL="285750" lvl="1" indent="-285750">
              <a:spcBef>
                <a:spcPct val="43750"/>
              </a:spcBef>
              <a:spcAft>
                <a:spcPct val="43750"/>
              </a:spcAft>
              <a:buFont typeface="Arial" panose="020B0604020202020204" pitchFamily="34" charset="0"/>
              <a:buChar char="•"/>
            </a:pPr>
            <a:r>
              <a:rPr sz="1800" dirty="0"/>
              <a:t>High scale asynchronous processing/queueing is a requirement.</a:t>
            </a:r>
          </a:p>
          <a:p>
            <a:pPr marL="285750" lvl="1" indent="-285750">
              <a:spcBef>
                <a:spcPct val="43750"/>
              </a:spcBef>
              <a:spcAft>
                <a:spcPct val="43750"/>
              </a:spcAft>
              <a:buFont typeface="Arial" panose="020B0604020202020204" pitchFamily="34" charset="0"/>
              <a:buChar char="•"/>
            </a:pPr>
            <a:r>
              <a:rPr sz="1800" dirty="0"/>
              <a:t>Multiple subscribers might be needed to consume a given Common Data Service event.</a:t>
            </a:r>
          </a:p>
          <a:p>
            <a:pPr marL="285750" lvl="1" indent="-285750">
              <a:spcBef>
                <a:spcPct val="43750"/>
              </a:spcBef>
              <a:spcAft>
                <a:spcPct val="43750"/>
              </a:spcAft>
              <a:buFont typeface="Arial" panose="020B0604020202020204" pitchFamily="34" charset="0"/>
              <a:buChar char="•"/>
            </a:pPr>
            <a:r>
              <a:rPr sz="1800" dirty="0"/>
              <a:t>You want to govern your integration architecture in a centralized location.</a:t>
            </a:r>
          </a:p>
        </p:txBody>
      </p:sp>
    </p:spTree>
    <p:extLst>
      <p:ext uri="{BB962C8B-B14F-4D97-AF65-F5344CB8AC3E}">
        <p14:creationId xmlns:p14="http://schemas.microsoft.com/office/powerpoint/2010/main" val="277697401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Webhook authentication options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following table describes the three authentication options that you can use to consume a webhook message from a given endpoint.</a:t>
            </a:r>
          </a:p>
        </p:txBody>
      </p:sp>
      <p:graphicFrame>
        <p:nvGraphicFramePr>
          <p:cNvPr id="4" name="New Table"/>
          <p:cNvGraphicFramePr>
            <a:graphicFrameLocks noGrp="1"/>
          </p:cNvGraphicFramePr>
          <p:nvPr>
            <p:extLst>
              <p:ext uri="{D42A27DB-BD31-4B8C-83A1-F6EECF244321}">
                <p14:modId xmlns:p14="http://schemas.microsoft.com/office/powerpoint/2010/main" val="2604019657"/>
              </p:ext>
            </p:extLst>
          </p:nvPr>
        </p:nvGraphicFramePr>
        <p:xfrm>
          <a:off x="469232" y="3293110"/>
          <a:ext cx="11113168" cy="2560320"/>
        </p:xfrm>
        <a:graphic>
          <a:graphicData uri="http://schemas.openxmlformats.org/drawingml/2006/table">
            <a:tbl>
              <a:tblPr firstRow="1" bandRow="1">
                <a:tableStyleId>{5C22544A-7EE6-4342-B048-85BDC9FD1C3A}</a:tableStyleId>
              </a:tblPr>
              <a:tblGrid>
                <a:gridCol w="2021305">
                  <a:extLst>
                    <a:ext uri="{9D8B030D-6E8A-4147-A177-3AD203B41FA5}">
                      <a16:colId xmlns:a16="http://schemas.microsoft.com/office/drawing/2014/main" val="20000"/>
                    </a:ext>
                  </a:extLst>
                </a:gridCol>
                <a:gridCol w="9091863">
                  <a:extLst>
                    <a:ext uri="{9D8B030D-6E8A-4147-A177-3AD203B41FA5}">
                      <a16:colId xmlns:a16="http://schemas.microsoft.com/office/drawing/2014/main" val="20001"/>
                    </a:ext>
                  </a:extLst>
                </a:gridCol>
              </a:tblGrid>
              <a:tr h="0">
                <a:tc>
                  <a:txBody>
                    <a:bodyPr/>
                    <a:lstStyle/>
                    <a:p>
                      <a:pPr algn="l"/>
                      <a:r>
                        <a:rPr sz="1800">
                          <a:solidFill>
                            <a:srgbClr val="FFFFFF"/>
                          </a:solidFill>
                        </a:rPr>
                        <a:t>Type</a:t>
                      </a:r>
                    </a:p>
                  </a:txBody>
                  <a:tcPr/>
                </a:tc>
                <a:tc>
                  <a:txBody>
                    <a:bodyPr/>
                    <a:lstStyle/>
                    <a:p>
                      <a:pPr algn="l"/>
                      <a:r>
                        <a:rPr sz="18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800">
                          <a:solidFill>
                            <a:srgbClr val="000000"/>
                          </a:solidFill>
                        </a:rPr>
                        <a:t>HttpHeader</a:t>
                      </a:r>
                    </a:p>
                  </a:txBody>
                  <a:tcPr/>
                </a:tc>
                <a:tc>
                  <a:txBody>
                    <a:bodyPr/>
                    <a:lstStyle/>
                    <a:p>
                      <a:pPr algn="l"/>
                      <a:r>
                        <a:rPr sz="1800">
                          <a:solidFill>
                            <a:srgbClr val="000000"/>
                          </a:solidFill>
                        </a:rPr>
                        <a:t>Includes one or more key value pairs in the header of the HTTP request. Example: Key1: Value1, Key2: Value2</a:t>
                      </a:r>
                    </a:p>
                  </a:txBody>
                  <a:tcPr/>
                </a:tc>
                <a:extLst>
                  <a:ext uri="{0D108BD9-81ED-4DB2-BD59-A6C34878D82A}">
                    <a16:rowId xmlns:a16="http://schemas.microsoft.com/office/drawing/2014/main" val="10001"/>
                  </a:ext>
                </a:extLst>
              </a:tr>
              <a:tr h="0">
                <a:tc>
                  <a:txBody>
                    <a:bodyPr/>
                    <a:lstStyle/>
                    <a:p>
                      <a:pPr algn="l"/>
                      <a:r>
                        <a:rPr sz="1800">
                          <a:solidFill>
                            <a:srgbClr val="000000"/>
                          </a:solidFill>
                        </a:rPr>
                        <a:t>WebhookKey</a:t>
                      </a:r>
                    </a:p>
                  </a:txBody>
                  <a:tcPr/>
                </a:tc>
                <a:tc>
                  <a:txBody>
                    <a:bodyPr/>
                    <a:lstStyle/>
                    <a:p>
                      <a:pPr algn="l"/>
                      <a:r>
                        <a:rPr sz="1800">
                          <a:solidFill>
                            <a:srgbClr val="000000"/>
                          </a:solidFill>
                        </a:rPr>
                        <a:t>Includes a query string by using code as the key and a value that is required by the endpoint. When registering the webhook by using the Plug-in Registration Tool, only enter the value. Example: ?code=00000000-0000-0000-0000-000000000001</a:t>
                      </a:r>
                    </a:p>
                  </a:txBody>
                  <a:tcPr/>
                </a:tc>
                <a:extLst>
                  <a:ext uri="{0D108BD9-81ED-4DB2-BD59-A6C34878D82A}">
                    <a16:rowId xmlns:a16="http://schemas.microsoft.com/office/drawing/2014/main" val="10002"/>
                  </a:ext>
                </a:extLst>
              </a:tr>
              <a:tr h="0">
                <a:tc>
                  <a:txBody>
                    <a:bodyPr/>
                    <a:lstStyle/>
                    <a:p>
                      <a:pPr algn="l"/>
                      <a:r>
                        <a:rPr sz="1800">
                          <a:solidFill>
                            <a:srgbClr val="000000"/>
                          </a:solidFill>
                        </a:rPr>
                        <a:t>HttpQueryString</a:t>
                      </a:r>
                    </a:p>
                  </a:txBody>
                  <a:tcPr/>
                </a:tc>
                <a:tc>
                  <a:txBody>
                    <a:bodyPr/>
                    <a:lstStyle/>
                    <a:p>
                      <a:pPr algn="l"/>
                      <a:r>
                        <a:rPr sz="1800" dirty="0">
                          <a:solidFill>
                            <a:srgbClr val="000000"/>
                          </a:solidFill>
                        </a:rPr>
                        <a:t>Includes one or more key value pairs as query string parameters. Example: ?Key1=Value1&amp;Key2=Value2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9568857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Webhook HTTP headers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following table shows the HTTP headers that are passed to your service as part of a webhook call.</a:t>
            </a:r>
          </a:p>
        </p:txBody>
      </p:sp>
      <p:graphicFrame>
        <p:nvGraphicFramePr>
          <p:cNvPr id="4" name="New Table"/>
          <p:cNvGraphicFramePr>
            <a:graphicFrameLocks noGrp="1"/>
          </p:cNvGraphicFramePr>
          <p:nvPr/>
        </p:nvGraphicFramePr>
        <p:xfrm>
          <a:off x="609600" y="2759710"/>
          <a:ext cx="10972800" cy="362712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400">
                          <a:solidFill>
                            <a:srgbClr val="FFFFFF"/>
                          </a:solidFill>
                        </a:rPr>
                        <a:t>Key</a:t>
                      </a:r>
                    </a:p>
                  </a:txBody>
                  <a:tcPr/>
                </a:tc>
                <a:tc>
                  <a:txBody>
                    <a:bodyPr/>
                    <a:lstStyle/>
                    <a:p>
                      <a:pPr algn="l"/>
                      <a:r>
                        <a:rPr sz="1400">
                          <a:solidFill>
                            <a:srgbClr val="FFFFFF"/>
                          </a:solidFill>
                        </a:rPr>
                        <a:t>Value Description</a:t>
                      </a:r>
                    </a:p>
                  </a:txBody>
                  <a:tcPr/>
                </a:tc>
                <a:extLst>
                  <a:ext uri="{0D108BD9-81ED-4DB2-BD59-A6C34878D82A}">
                    <a16:rowId xmlns:a16="http://schemas.microsoft.com/office/drawing/2014/main" val="10000"/>
                  </a:ext>
                </a:extLst>
              </a:tr>
              <a:tr h="0">
                <a:tc>
                  <a:txBody>
                    <a:bodyPr/>
                    <a:lstStyle/>
                    <a:p>
                      <a:pPr algn="l"/>
                      <a:r>
                        <a:rPr sz="1400">
                          <a:solidFill>
                            <a:srgbClr val="000000"/>
                          </a:solidFill>
                        </a:rPr>
                        <a:t>x-request-id</a:t>
                      </a:r>
                    </a:p>
                  </a:txBody>
                  <a:tcPr/>
                </a:tc>
                <a:tc>
                  <a:txBody>
                    <a:bodyPr/>
                    <a:lstStyle/>
                    <a:p>
                      <a:pPr algn="l"/>
                      <a:r>
                        <a:rPr sz="1400">
                          <a:solidFill>
                            <a:srgbClr val="000000"/>
                          </a:solidFill>
                        </a:rPr>
                        <a:t>A unique identifier for the request</a:t>
                      </a:r>
                    </a:p>
                  </a:txBody>
                  <a:tcPr/>
                </a:tc>
                <a:extLst>
                  <a:ext uri="{0D108BD9-81ED-4DB2-BD59-A6C34878D82A}">
                    <a16:rowId xmlns:a16="http://schemas.microsoft.com/office/drawing/2014/main" val="10001"/>
                  </a:ext>
                </a:extLst>
              </a:tr>
              <a:tr h="0">
                <a:tc>
                  <a:txBody>
                    <a:bodyPr/>
                    <a:lstStyle/>
                    <a:p>
                      <a:pPr algn="l"/>
                      <a:r>
                        <a:rPr sz="1400">
                          <a:solidFill>
                            <a:srgbClr val="000000"/>
                          </a:solidFill>
                        </a:rPr>
                        <a:t>x-ms-dynamics-organization</a:t>
                      </a:r>
                    </a:p>
                  </a:txBody>
                  <a:tcPr/>
                </a:tc>
                <a:tc>
                  <a:txBody>
                    <a:bodyPr/>
                    <a:lstStyle/>
                    <a:p>
                      <a:pPr algn="l"/>
                      <a:r>
                        <a:rPr sz="1400">
                          <a:solidFill>
                            <a:srgbClr val="000000"/>
                          </a:solidFill>
                        </a:rPr>
                        <a:t>The name of the tenant who sent the request</a:t>
                      </a:r>
                    </a:p>
                  </a:txBody>
                  <a:tcPr/>
                </a:tc>
                <a:extLst>
                  <a:ext uri="{0D108BD9-81ED-4DB2-BD59-A6C34878D82A}">
                    <a16:rowId xmlns:a16="http://schemas.microsoft.com/office/drawing/2014/main" val="10002"/>
                  </a:ext>
                </a:extLst>
              </a:tr>
              <a:tr h="0">
                <a:tc>
                  <a:txBody>
                    <a:bodyPr/>
                    <a:lstStyle/>
                    <a:p>
                      <a:pPr algn="l"/>
                      <a:r>
                        <a:rPr sz="1400">
                          <a:solidFill>
                            <a:srgbClr val="000000"/>
                          </a:solidFill>
                        </a:rPr>
                        <a:t>x-ms-dynamics-entity-name</a:t>
                      </a:r>
                    </a:p>
                  </a:txBody>
                  <a:tcPr/>
                </a:tc>
                <a:tc>
                  <a:txBody>
                    <a:bodyPr/>
                    <a:lstStyle/>
                    <a:p>
                      <a:pPr algn="l"/>
                      <a:r>
                        <a:rPr sz="1400">
                          <a:solidFill>
                            <a:srgbClr val="000000"/>
                          </a:solidFill>
                        </a:rPr>
                        <a:t>The logical name of the entity that passed in the execution context data</a:t>
                      </a:r>
                    </a:p>
                  </a:txBody>
                  <a:tcPr/>
                </a:tc>
                <a:extLst>
                  <a:ext uri="{0D108BD9-81ED-4DB2-BD59-A6C34878D82A}">
                    <a16:rowId xmlns:a16="http://schemas.microsoft.com/office/drawing/2014/main" val="10003"/>
                  </a:ext>
                </a:extLst>
              </a:tr>
              <a:tr h="0">
                <a:tc>
                  <a:txBody>
                    <a:bodyPr/>
                    <a:lstStyle/>
                    <a:p>
                      <a:pPr algn="l"/>
                      <a:r>
                        <a:rPr sz="1400">
                          <a:solidFill>
                            <a:srgbClr val="000000"/>
                          </a:solidFill>
                        </a:rPr>
                        <a:t>x-ms-dynamics-request-name</a:t>
                      </a:r>
                    </a:p>
                  </a:txBody>
                  <a:tcPr/>
                </a:tc>
                <a:tc>
                  <a:txBody>
                    <a:bodyPr/>
                    <a:lstStyle/>
                    <a:p>
                      <a:pPr algn="l"/>
                      <a:r>
                        <a:rPr sz="1400">
                          <a:solidFill>
                            <a:srgbClr val="000000"/>
                          </a:solidFill>
                        </a:rPr>
                        <a:t>The name of the event that the webhook step was registered for</a:t>
                      </a:r>
                    </a:p>
                  </a:txBody>
                  <a:tcPr/>
                </a:tc>
                <a:extLst>
                  <a:ext uri="{0D108BD9-81ED-4DB2-BD59-A6C34878D82A}">
                    <a16:rowId xmlns:a16="http://schemas.microsoft.com/office/drawing/2014/main" val="10004"/>
                  </a:ext>
                </a:extLst>
              </a:tr>
              <a:tr h="0">
                <a:tc>
                  <a:txBody>
                    <a:bodyPr/>
                    <a:lstStyle/>
                    <a:p>
                      <a:pPr algn="l"/>
                      <a:r>
                        <a:rPr sz="1400">
                          <a:solidFill>
                            <a:srgbClr val="000000"/>
                          </a:solidFill>
                        </a:rPr>
                        <a:t>x-ms-correlation-request-id</a:t>
                      </a:r>
                    </a:p>
                  </a:txBody>
                  <a:tcPr/>
                </a:tc>
                <a:tc>
                  <a:txBody>
                    <a:bodyPr/>
                    <a:lstStyle/>
                    <a:p>
                      <a:pPr algn="l"/>
                      <a:r>
                        <a:rPr sz="1400">
                          <a:solidFill>
                            <a:srgbClr val="000000"/>
                          </a:solidFill>
                        </a:rPr>
                        <a:t>Unique identifier for tracking any type of extension. This property is used by the platform for infinite loop prevention. In most cases, this property can be ignored. This value can be used when you are working with technical support because it can be used to query telemetry to understand what occurred during the entire operation.</a:t>
                      </a:r>
                    </a:p>
                  </a:txBody>
                  <a:tcPr/>
                </a:tc>
                <a:extLst>
                  <a:ext uri="{0D108BD9-81ED-4DB2-BD59-A6C34878D82A}">
                    <a16:rowId xmlns:a16="http://schemas.microsoft.com/office/drawing/2014/main" val="10005"/>
                  </a:ext>
                </a:extLst>
              </a:tr>
              <a:tr h="0">
                <a:tc>
                  <a:txBody>
                    <a:bodyPr/>
                    <a:lstStyle/>
                    <a:p>
                      <a:pPr algn="l"/>
                      <a:r>
                        <a:rPr sz="1400">
                          <a:solidFill>
                            <a:srgbClr val="000000"/>
                          </a:solidFill>
                        </a:rPr>
                        <a:t>x-ms-dynamics-msg-size-exceeded</a:t>
                      </a:r>
                    </a:p>
                  </a:txBody>
                  <a:tcPr/>
                </a:tc>
                <a:tc>
                  <a:txBody>
                    <a:bodyPr/>
                    <a:lstStyle/>
                    <a:p>
                      <a:pPr algn="l"/>
                      <a:r>
                        <a:rPr sz="1400">
                          <a:solidFill>
                            <a:srgbClr val="000000"/>
                          </a:solidFill>
                        </a:rPr>
                        <a:t>Sent only when the HTTP payload size exceeds the 256KB</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512957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Register a Webhook endpoint</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Webhook endpoint registration is performed similarly to Service Endpoint registration, by using the Plug-in Registration Tool.</a:t>
            </a:r>
          </a:p>
        </p:txBody>
      </p:sp>
      <p:pic>
        <p:nvPicPr>
          <p:cNvPr id="4" name="New picture" descr="Register New Web Hook"/>
          <p:cNvPicPr/>
          <p:nvPr/>
        </p:nvPicPr>
        <p:blipFill>
          <a:blip r:embed="rId3"/>
          <a:stretch>
            <a:fillRect/>
          </a:stretch>
        </p:blipFill>
        <p:spPr>
          <a:xfrm>
            <a:off x="6349678" y="2005683"/>
            <a:ext cx="5303845" cy="3863036"/>
          </a:xfrm>
          <a:prstGeom prst="rect">
            <a:avLst/>
          </a:prstGeom>
          <a:noFill/>
          <a:ln w="19050">
            <a:noFill/>
          </a:ln>
        </p:spPr>
      </p:pic>
    </p:spTree>
    <p:extLst>
      <p:ext uri="{BB962C8B-B14F-4D97-AF65-F5344CB8AC3E}">
        <p14:creationId xmlns:p14="http://schemas.microsoft.com/office/powerpoint/2010/main" val="17770959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Register with HTTPHeader Authentication</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a:t>
            </a:r>
            <a:r>
              <a:rPr b="1"/>
              <a:t>HttpHeader</a:t>
            </a:r>
            <a:r>
              <a:t> authentication is selected, the screen will prompt you to add </a:t>
            </a:r>
            <a:r>
              <a:rPr b="1"/>
              <a:t>Keys</a:t>
            </a:r>
            <a:r>
              <a:t> and </a:t>
            </a:r>
            <a:r>
              <a:rPr b="1"/>
              <a:t>Values</a:t>
            </a:r>
            <a:r>
              <a:t> that will be passed as part of your HTTP request.</a:t>
            </a:r>
          </a:p>
        </p:txBody>
      </p:sp>
      <p:pic>
        <p:nvPicPr>
          <p:cNvPr id="4" name="New picture" descr="Add Property"/>
          <p:cNvPicPr/>
          <p:nvPr/>
        </p:nvPicPr>
        <p:blipFill>
          <a:blip r:embed="rId3"/>
          <a:stretch>
            <a:fillRect/>
          </a:stretch>
        </p:blipFill>
        <p:spPr>
          <a:xfrm>
            <a:off x="6734110" y="1564130"/>
            <a:ext cx="4534980" cy="4746143"/>
          </a:xfrm>
          <a:prstGeom prst="rect">
            <a:avLst/>
          </a:prstGeom>
          <a:noFill/>
          <a:ln w="19050">
            <a:noFill/>
          </a:ln>
        </p:spPr>
      </p:pic>
    </p:spTree>
    <p:extLst>
      <p:ext uri="{BB962C8B-B14F-4D97-AF65-F5344CB8AC3E}">
        <p14:creationId xmlns:p14="http://schemas.microsoft.com/office/powerpoint/2010/main" val="370174395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Register with WebhookKey Authentication</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a:t>
            </a:r>
            <a:r>
              <a:rPr b="1"/>
              <a:t>WebhookKey</a:t>
            </a:r>
            <a:r>
              <a:t> is specified as the </a:t>
            </a:r>
            <a:r>
              <a:rPr b="1"/>
              <a:t>Authentication</a:t>
            </a:r>
            <a:r>
              <a:t> method, a query string is passed to the URL with the given key in the format ?code=[web hook key].</a:t>
            </a:r>
          </a:p>
        </p:txBody>
      </p:sp>
      <p:pic>
        <p:nvPicPr>
          <p:cNvPr id="4" name="New picture" descr="WebhookKey Authentication"/>
          <p:cNvPicPr/>
          <p:nvPr/>
        </p:nvPicPr>
        <p:blipFill>
          <a:blip r:embed="rId3"/>
          <a:stretch>
            <a:fillRect/>
          </a:stretch>
        </p:blipFill>
        <p:spPr>
          <a:xfrm>
            <a:off x="6723452" y="1564130"/>
            <a:ext cx="4556297" cy="4746143"/>
          </a:xfrm>
          <a:prstGeom prst="rect">
            <a:avLst/>
          </a:prstGeom>
          <a:noFill/>
          <a:ln w="19050">
            <a:noFill/>
          </a:ln>
        </p:spPr>
      </p:pic>
    </p:spTree>
    <p:extLst>
      <p:ext uri="{BB962C8B-B14F-4D97-AF65-F5344CB8AC3E}">
        <p14:creationId xmlns:p14="http://schemas.microsoft.com/office/powerpoint/2010/main" val="25219167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Register with HTTPQueryString Authentication</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pass Query String parameters by specifying </a:t>
            </a:r>
            <a:r>
              <a:rPr b="1"/>
              <a:t>HttpQueryString</a:t>
            </a:r>
            <a:r>
              <a:t> as the </a:t>
            </a:r>
            <a:r>
              <a:rPr b="1"/>
              <a:t>Authentication</a:t>
            </a:r>
            <a:r>
              <a:t> option.</a:t>
            </a:r>
          </a:p>
        </p:txBody>
      </p:sp>
      <p:pic>
        <p:nvPicPr>
          <p:cNvPr id="4" name="New picture" descr="HTTPQueryString Authentication"/>
          <p:cNvPicPr/>
          <p:nvPr/>
        </p:nvPicPr>
        <p:blipFill>
          <a:blip r:embed="rId3"/>
          <a:stretch>
            <a:fillRect/>
          </a:stretch>
        </p:blipFill>
        <p:spPr>
          <a:xfrm>
            <a:off x="6714730" y="1564130"/>
            <a:ext cx="4573741" cy="4746143"/>
          </a:xfrm>
          <a:prstGeom prst="rect">
            <a:avLst/>
          </a:prstGeom>
          <a:noFill/>
          <a:ln w="19050">
            <a:noFill/>
          </a:ln>
        </p:spPr>
      </p:pic>
    </p:spTree>
    <p:extLst>
      <p:ext uri="{BB962C8B-B14F-4D97-AF65-F5344CB8AC3E}">
        <p14:creationId xmlns:p14="http://schemas.microsoft.com/office/powerpoint/2010/main" val="32883955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Web API vs. the Organization Service</a:t>
            </a:r>
          </a:p>
        </p:txBody>
      </p:sp>
      <p:sp>
        <p:nvSpPr>
          <p:cNvPr id="3" name="Subtitle"/>
          <p:cNvSpPr>
            <a:spLocks noGrp="1"/>
          </p:cNvSpPr>
          <p:nvPr>
            <p:ph type="body" sz="quarter" idx="42"/>
          </p:nvPr>
        </p:nvSpPr>
        <p:spPr>
          <a:xfrm>
            <a:off x="418644" y="1456897"/>
            <a:ext cx="5579310" cy="902563"/>
          </a:xfrm>
        </p:spPr>
        <p:txBody>
          <a:bodyPr wrap="square"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t>Two main ways for interacting with data and metadata in Common Data Service are the Web API and the Organization Service.</a:t>
            </a:r>
            <a:endParaRPr lang="en-US"/>
          </a:p>
        </p:txBody>
      </p:sp>
      <p:sp>
        <p:nvSpPr>
          <p:cNvPr id="9" name="Text Placeholder 3">
            <a:extLst>
              <a:ext uri="{FF2B5EF4-FFF2-40B4-BE49-F238E27FC236}">
                <a16:creationId xmlns:a16="http://schemas.microsoft.com/office/drawing/2014/main" id="{1AFB3337-B5BD-4A2B-82DC-1D9B30161DA1}"/>
              </a:ext>
            </a:extLst>
          </p:cNvPr>
          <p:cNvSpPr>
            <a:spLocks noGrp="1"/>
          </p:cNvSpPr>
          <p:nvPr>
            <p:ph type="body" sz="quarter" idx="44"/>
          </p:nvPr>
        </p:nvSpPr>
        <p:spPr>
          <a:xfrm>
            <a:off x="418644" y="2511910"/>
            <a:ext cx="5579310" cy="902563"/>
          </a:xfrm>
        </p:spPr>
        <p:txBody>
          <a:bodyPr/>
          <a:lstStyle/>
          <a:p>
            <a:r>
              <a:rPr lang="en-US" dirty="0"/>
              <a:t>OData 4.0</a:t>
            </a:r>
          </a:p>
        </p:txBody>
      </p:sp>
      <p:sp>
        <p:nvSpPr>
          <p:cNvPr id="11" name="Text Placeholder 4">
            <a:extLst>
              <a:ext uri="{FF2B5EF4-FFF2-40B4-BE49-F238E27FC236}">
                <a16:creationId xmlns:a16="http://schemas.microsoft.com/office/drawing/2014/main" id="{ACE9BED2-4DE8-4466-880B-83432B09F2C0}"/>
              </a:ext>
            </a:extLst>
          </p:cNvPr>
          <p:cNvSpPr>
            <a:spLocks noGrp="1"/>
          </p:cNvSpPr>
          <p:nvPr>
            <p:ph type="body" sz="quarter" idx="45"/>
          </p:nvPr>
        </p:nvSpPr>
        <p:spPr>
          <a:xfrm>
            <a:off x="418644" y="3566923"/>
            <a:ext cx="5579310" cy="902563"/>
          </a:xfrm>
        </p:spPr>
        <p:txBody>
          <a:bodyPr/>
          <a:lstStyle/>
          <a:p>
            <a:r>
              <a:rPr lang="en-US" dirty="0"/>
              <a:t>REST</a:t>
            </a:r>
          </a:p>
        </p:txBody>
      </p:sp>
      <p:sp>
        <p:nvSpPr>
          <p:cNvPr id="13" name="Text Placeholder 5">
            <a:extLst>
              <a:ext uri="{FF2B5EF4-FFF2-40B4-BE49-F238E27FC236}">
                <a16:creationId xmlns:a16="http://schemas.microsoft.com/office/drawing/2014/main" id="{CC35AD4B-8956-4AF8-94A7-A14A787D2F9D}"/>
              </a:ext>
            </a:extLst>
          </p:cNvPr>
          <p:cNvSpPr>
            <a:spLocks noGrp="1"/>
          </p:cNvSpPr>
          <p:nvPr>
            <p:ph type="body" sz="quarter" idx="46"/>
          </p:nvPr>
        </p:nvSpPr>
        <p:spPr>
          <a:xfrm>
            <a:off x="418644" y="4621937"/>
            <a:ext cx="5579310" cy="902563"/>
          </a:xfrm>
        </p:spPr>
        <p:txBody>
          <a:bodyPr/>
          <a:lstStyle/>
          <a:p>
            <a:r>
              <a:rPr lang="en-US" dirty="0" err="1"/>
              <a:t>FetchXML</a:t>
            </a:r>
            <a:endParaRPr lang="en-US" dirty="0"/>
          </a:p>
        </p:txBody>
      </p:sp>
      <p:pic>
        <p:nvPicPr>
          <p:cNvPr id="4" name="New picture" descr="Web API versus Organization Service"/>
          <p:cNvPicPr/>
          <p:nvPr/>
        </p:nvPicPr>
        <p:blipFill>
          <a:blip r:embed="rId3"/>
          <a:stretch>
            <a:fillRect/>
          </a:stretch>
        </p:blipFill>
        <p:spPr>
          <a:xfrm>
            <a:off x="6625765" y="1564130"/>
            <a:ext cx="4751670" cy="3836973"/>
          </a:xfrm>
          <a:prstGeom prst="rect">
            <a:avLst/>
          </a:prstGeom>
          <a:noFill/>
          <a:ln w="19050">
            <a:noFill/>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Register with HTTPQueryString Authentication</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pass Query String parameters by specifying </a:t>
            </a:r>
            <a:r>
              <a:rPr b="1"/>
              <a:t>HttpQueryString</a:t>
            </a:r>
            <a:r>
              <a:t> as the </a:t>
            </a:r>
            <a:r>
              <a:rPr b="1"/>
              <a:t>Authentication</a:t>
            </a:r>
            <a:r>
              <a:t> option.</a:t>
            </a:r>
          </a:p>
        </p:txBody>
      </p:sp>
      <p:pic>
        <p:nvPicPr>
          <p:cNvPr id="4" name="New picture" descr="HTTPQueryString Authentication"/>
          <p:cNvPicPr/>
          <p:nvPr/>
        </p:nvPicPr>
        <p:blipFill>
          <a:blip r:embed="rId3"/>
          <a:stretch>
            <a:fillRect/>
          </a:stretch>
        </p:blipFill>
        <p:spPr>
          <a:xfrm>
            <a:off x="6714730" y="1564130"/>
            <a:ext cx="4573741" cy="4746143"/>
          </a:xfrm>
          <a:prstGeom prst="rect">
            <a:avLst/>
          </a:prstGeom>
          <a:noFill/>
          <a:ln w="19050">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Azure Functions vs. plug-ins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Microsoft Azure Functions provides a great mechanism for doing small units of work, similar to what you would use plug-ins for in Common Data Service.</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Write an Azure Function that processes Common Data Service events</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28626964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A7D0-C052-40CE-B39B-5EC51F9C951F}"/>
              </a:ext>
            </a:extLst>
          </p:cNvPr>
          <p:cNvSpPr>
            <a:spLocks noGrp="1"/>
          </p:cNvSpPr>
          <p:nvPr>
            <p:ph type="title"/>
          </p:nvPr>
        </p:nvSpPr>
        <p:spPr/>
        <p:txBody>
          <a:bodyPr/>
          <a:lstStyle/>
          <a:p>
            <a:r>
              <a:rPr lang="en-GB" dirty="0"/>
              <a:t>Publish an event by using the API in Plug-in</a:t>
            </a:r>
          </a:p>
        </p:txBody>
      </p:sp>
      <p:sp>
        <p:nvSpPr>
          <p:cNvPr id="3" name="Content Placeholder 2">
            <a:extLst>
              <a:ext uri="{FF2B5EF4-FFF2-40B4-BE49-F238E27FC236}">
                <a16:creationId xmlns:a16="http://schemas.microsoft.com/office/drawing/2014/main" id="{FA98408F-7962-43E2-BE81-C45F99A6FD64}"/>
              </a:ext>
            </a:extLst>
          </p:cNvPr>
          <p:cNvSpPr>
            <a:spLocks noGrp="1"/>
          </p:cNvSpPr>
          <p:nvPr>
            <p:ph type="body" sz="quarter" idx="42"/>
          </p:nvPr>
        </p:nvSpPr>
        <p:spPr>
          <a:xfrm>
            <a:off x="418643" y="1456897"/>
            <a:ext cx="11354713" cy="4570924"/>
          </a:xfrm>
        </p:spPr>
        <p:txBody>
          <a:bodyPr/>
          <a:lstStyle/>
          <a:p>
            <a:r>
              <a:rPr lang="en-GB" dirty="0"/>
              <a:t>Register </a:t>
            </a:r>
            <a:r>
              <a:rPr lang="en-GB" dirty="0" err="1"/>
              <a:t>ServiceEndpoint</a:t>
            </a:r>
            <a:endParaRPr lang="en-GB" dirty="0"/>
          </a:p>
          <a:p>
            <a:pPr marL="342900" lvl="1" indent="-342900">
              <a:buFont typeface="Arial" panose="020B0604020202020204" pitchFamily="34" charset="0"/>
              <a:buChar char="•"/>
            </a:pPr>
            <a:r>
              <a:rPr lang="en-GB" dirty="0"/>
              <a:t>Azure Service Bus</a:t>
            </a:r>
          </a:p>
          <a:p>
            <a:pPr marL="342900" lvl="1" indent="-342900">
              <a:buFont typeface="Arial" panose="020B0604020202020204" pitchFamily="34" charset="0"/>
              <a:buChar char="•"/>
            </a:pPr>
            <a:r>
              <a:rPr lang="en-GB" dirty="0"/>
              <a:t>Azure Event Hub</a:t>
            </a:r>
          </a:p>
          <a:p>
            <a:pPr lvl="1"/>
            <a:endParaRPr lang="en-GB" dirty="0"/>
          </a:p>
        </p:txBody>
      </p:sp>
      <p:sp>
        <p:nvSpPr>
          <p:cNvPr id="4" name="TextBox 3">
            <a:extLst>
              <a:ext uri="{FF2B5EF4-FFF2-40B4-BE49-F238E27FC236}">
                <a16:creationId xmlns:a16="http://schemas.microsoft.com/office/drawing/2014/main" id="{A61D8F88-7F02-42AD-9BA4-ECFAD3BB823D}"/>
              </a:ext>
            </a:extLst>
          </p:cNvPr>
          <p:cNvSpPr txBox="1"/>
          <p:nvPr/>
        </p:nvSpPr>
        <p:spPr>
          <a:xfrm>
            <a:off x="432089" y="2980162"/>
            <a:ext cx="10515600" cy="2862322"/>
          </a:xfrm>
          <a:prstGeom prst="rect">
            <a:avLst/>
          </a:prstGeom>
          <a:noFill/>
        </p:spPr>
        <p:txBody>
          <a:bodyPr wrap="square" rtlCol="0">
            <a:spAutoFit/>
          </a:bodyPr>
          <a:lstStyle/>
          <a:p>
            <a:r>
              <a:rPr lang="en-GB" sz="1200" dirty="0">
                <a:latin typeface="Consolas" panose="020B0609020204030204" pitchFamily="49" charset="0"/>
              </a:rPr>
              <a:t>Guid </a:t>
            </a:r>
            <a:r>
              <a:rPr lang="en-GB" sz="1200" dirty="0" err="1">
                <a:latin typeface="Consolas" panose="020B0609020204030204" pitchFamily="49" charset="0"/>
              </a:rPr>
              <a:t>serviceEndpointId</a:t>
            </a:r>
            <a:r>
              <a:rPr lang="en-GB" sz="1200" dirty="0">
                <a:latin typeface="Consolas" panose="020B0609020204030204" pitchFamily="49" charset="0"/>
              </a:rPr>
              <a:t> = &lt;ID of registered Service Endpoint&gt;</a:t>
            </a:r>
            <a:endParaRPr lang="en-GB" sz="1200" b="0" i="0" dirty="0">
              <a:effectLst/>
              <a:latin typeface="Consolas" panose="020B0609020204030204" pitchFamily="49" charset="0"/>
            </a:endParaRPr>
          </a:p>
          <a:p>
            <a:endParaRPr lang="en-GB" sz="1200" dirty="0">
              <a:latin typeface="Consolas" panose="020B0609020204030204" pitchFamily="49" charset="0"/>
            </a:endParaRPr>
          </a:p>
          <a:p>
            <a:r>
              <a:rPr lang="en-GB" sz="1200" b="0" i="0" dirty="0" err="1">
                <a:effectLst/>
                <a:latin typeface="Consolas" panose="020B0609020204030204" pitchFamily="49" charset="0"/>
              </a:rPr>
              <a:t>IPluginExecutionContext</a:t>
            </a:r>
            <a:r>
              <a:rPr lang="en-GB" sz="1200" b="0" i="0" dirty="0">
                <a:effectLst/>
                <a:latin typeface="Consolas" panose="020B0609020204030204" pitchFamily="49" charset="0"/>
              </a:rPr>
              <a:t> context = (</a:t>
            </a:r>
            <a:r>
              <a:rPr lang="en-GB" sz="1200" b="0" i="0" dirty="0" err="1">
                <a:effectLst/>
                <a:latin typeface="Consolas" panose="020B0609020204030204" pitchFamily="49" charset="0"/>
              </a:rPr>
              <a:t>IPluginExecutionContext</a:t>
            </a:r>
            <a:r>
              <a:rPr lang="en-GB" sz="1200" b="0" i="0" dirty="0">
                <a:effectLst/>
                <a:latin typeface="Consolas" panose="020B0609020204030204" pitchFamily="49" charset="0"/>
              </a:rPr>
              <a:t>)</a:t>
            </a:r>
            <a:r>
              <a:rPr lang="en-GB" sz="1200" b="0" i="0" dirty="0" err="1">
                <a:effectLst/>
                <a:latin typeface="Consolas" panose="020B0609020204030204" pitchFamily="49" charset="0"/>
              </a:rPr>
              <a:t>serviceProvider.GetService</a:t>
            </a:r>
            <a:r>
              <a:rPr lang="en-GB" sz="1200" b="0" i="0" dirty="0">
                <a:effectLst/>
                <a:latin typeface="Consolas" panose="020B0609020204030204" pitchFamily="49" charset="0"/>
              </a:rPr>
              <a:t>(</a:t>
            </a:r>
            <a:r>
              <a:rPr lang="en-GB" sz="1200" b="0" i="0" dirty="0" err="1">
                <a:effectLst/>
                <a:latin typeface="Consolas" panose="020B0609020204030204" pitchFamily="49" charset="0"/>
              </a:rPr>
              <a:t>typeof</a:t>
            </a:r>
            <a:r>
              <a:rPr lang="en-GB" sz="1200" b="0" i="0" dirty="0">
                <a:effectLst/>
                <a:latin typeface="Consolas" panose="020B0609020204030204" pitchFamily="49" charset="0"/>
              </a:rPr>
              <a:t>(</a:t>
            </a:r>
            <a:r>
              <a:rPr lang="en-GB" sz="1200" b="0" i="0" dirty="0" err="1">
                <a:effectLst/>
                <a:latin typeface="Consolas" panose="020B0609020204030204" pitchFamily="49" charset="0"/>
              </a:rPr>
              <a:t>IPluginExecutionContext</a:t>
            </a:r>
            <a:r>
              <a:rPr lang="en-GB" sz="1200" b="0" i="0" dirty="0">
                <a:effectLst/>
                <a:latin typeface="Consolas" panose="020B0609020204030204" pitchFamily="49" charset="0"/>
              </a:rPr>
              <a:t>));</a:t>
            </a:r>
          </a:p>
          <a:p>
            <a:endParaRPr lang="en-GB" sz="1200" dirty="0">
              <a:latin typeface="Consolas" panose="020B0609020204030204" pitchFamily="49" charset="0"/>
            </a:endParaRPr>
          </a:p>
          <a:p>
            <a:r>
              <a:rPr lang="en-GB" sz="1200" b="0" i="0" dirty="0" err="1">
                <a:effectLst/>
                <a:latin typeface="Consolas" panose="020B0609020204030204" pitchFamily="49" charset="0"/>
              </a:rPr>
              <a:t>IServiceEndpointNotificationService</a:t>
            </a:r>
            <a:r>
              <a:rPr lang="en-GB" sz="1200" b="0" i="0" dirty="0">
                <a:effectLst/>
                <a:latin typeface="Consolas" panose="020B0609020204030204" pitchFamily="49" charset="0"/>
              </a:rPr>
              <a:t> </a:t>
            </a:r>
            <a:r>
              <a:rPr lang="en-GB" sz="1200" b="0" i="0" dirty="0" err="1">
                <a:effectLst/>
                <a:latin typeface="Consolas" panose="020B0609020204030204" pitchFamily="49" charset="0"/>
              </a:rPr>
              <a:t>cloudService</a:t>
            </a:r>
            <a:r>
              <a:rPr lang="en-GB" sz="1200" b="0" i="0" dirty="0">
                <a:effectLst/>
                <a:latin typeface="Consolas" panose="020B0609020204030204" pitchFamily="49" charset="0"/>
              </a:rPr>
              <a:t> =</a:t>
            </a:r>
          </a:p>
          <a:p>
            <a:r>
              <a:rPr lang="en-GB" sz="1200" dirty="0">
                <a:latin typeface="Consolas" panose="020B0609020204030204" pitchFamily="49" charset="0"/>
              </a:rPr>
              <a:t>  </a:t>
            </a:r>
            <a:r>
              <a:rPr lang="en-GB" sz="1200" b="0" i="0" dirty="0">
                <a:effectLst/>
                <a:latin typeface="Consolas" panose="020B0609020204030204" pitchFamily="49" charset="0"/>
              </a:rPr>
              <a:t>(</a:t>
            </a:r>
            <a:r>
              <a:rPr lang="en-GB" sz="1200" b="0" i="0" dirty="0" err="1">
                <a:effectLst/>
                <a:latin typeface="Consolas" panose="020B0609020204030204" pitchFamily="49" charset="0"/>
              </a:rPr>
              <a:t>IServiceEndpointNotificationService</a:t>
            </a:r>
            <a:r>
              <a:rPr lang="en-GB" sz="1200" b="0" i="0" dirty="0">
                <a:effectLst/>
                <a:latin typeface="Consolas" panose="020B0609020204030204" pitchFamily="49" charset="0"/>
              </a:rPr>
              <a:t>)</a:t>
            </a:r>
            <a:r>
              <a:rPr lang="en-GB" sz="1200" b="0" i="0" dirty="0" err="1">
                <a:effectLst/>
                <a:latin typeface="Consolas" panose="020B0609020204030204" pitchFamily="49" charset="0"/>
              </a:rPr>
              <a:t>serviceProvider.GetService</a:t>
            </a:r>
            <a:r>
              <a:rPr lang="en-GB" sz="1200" b="0" i="0" dirty="0">
                <a:effectLst/>
                <a:latin typeface="Consolas" panose="020B0609020204030204" pitchFamily="49" charset="0"/>
              </a:rPr>
              <a:t>(</a:t>
            </a:r>
            <a:r>
              <a:rPr lang="en-GB" sz="1200" b="0" i="0" dirty="0" err="1">
                <a:effectLst/>
                <a:latin typeface="Consolas" panose="020B0609020204030204" pitchFamily="49" charset="0"/>
              </a:rPr>
              <a:t>typeof</a:t>
            </a:r>
            <a:r>
              <a:rPr lang="en-GB" sz="1200" b="0" i="0" dirty="0">
                <a:effectLst/>
                <a:latin typeface="Consolas" panose="020B0609020204030204" pitchFamily="49" charset="0"/>
              </a:rPr>
              <a:t>(</a:t>
            </a:r>
            <a:r>
              <a:rPr lang="en-GB" sz="1200" b="0" i="0" dirty="0" err="1">
                <a:effectLst/>
                <a:latin typeface="Consolas" panose="020B0609020204030204" pitchFamily="49" charset="0"/>
              </a:rPr>
              <a:t>IServiceEndpointNotificationService</a:t>
            </a:r>
            <a:r>
              <a:rPr lang="en-GB" sz="1200" b="0" i="0" dirty="0">
                <a:effectLst/>
                <a:latin typeface="Consolas" panose="020B0609020204030204" pitchFamily="49" charset="0"/>
              </a:rPr>
              <a:t>)); </a:t>
            </a:r>
          </a:p>
          <a:p>
            <a:endParaRPr lang="en-GB" sz="1200" dirty="0">
              <a:latin typeface="Consolas" panose="020B0609020204030204" pitchFamily="49" charset="0"/>
            </a:endParaRPr>
          </a:p>
          <a:p>
            <a:r>
              <a:rPr lang="en-GB" sz="1200" b="0" i="0" dirty="0">
                <a:effectLst/>
                <a:latin typeface="Consolas" panose="020B0609020204030204" pitchFamily="49" charset="0"/>
              </a:rPr>
              <a:t>if (</a:t>
            </a:r>
            <a:r>
              <a:rPr lang="en-GB" sz="1200" b="0" i="0" dirty="0" err="1">
                <a:effectLst/>
                <a:latin typeface="Consolas" panose="020B0609020204030204" pitchFamily="49" charset="0"/>
              </a:rPr>
              <a:t>cloudService</a:t>
            </a:r>
            <a:r>
              <a:rPr lang="en-GB" sz="1200" b="0" i="0" dirty="0">
                <a:effectLst/>
                <a:latin typeface="Consolas" panose="020B0609020204030204" pitchFamily="49" charset="0"/>
              </a:rPr>
              <a:t> == null)</a:t>
            </a:r>
          </a:p>
          <a:p>
            <a:r>
              <a:rPr lang="en-GB" sz="1200" dirty="0">
                <a:latin typeface="Consolas" panose="020B0609020204030204" pitchFamily="49" charset="0"/>
              </a:rPr>
              <a:t>  </a:t>
            </a:r>
            <a:r>
              <a:rPr lang="en-GB" sz="1200" b="0" i="0" dirty="0">
                <a:effectLst/>
                <a:latin typeface="Consolas" panose="020B0609020204030204" pitchFamily="49" charset="0"/>
              </a:rPr>
              <a:t>throw new </a:t>
            </a:r>
            <a:r>
              <a:rPr lang="en-GB" sz="1200" b="0" i="0" dirty="0" err="1">
                <a:effectLst/>
                <a:latin typeface="Consolas" panose="020B0609020204030204" pitchFamily="49" charset="0"/>
              </a:rPr>
              <a:t>InvalidPluginExecutionException</a:t>
            </a:r>
            <a:r>
              <a:rPr lang="en-GB" sz="1200" b="0" i="0" dirty="0">
                <a:effectLst/>
                <a:latin typeface="Consolas" panose="020B0609020204030204" pitchFamily="49" charset="0"/>
              </a:rPr>
              <a:t>("Failed to retrieve the service bus service."); </a:t>
            </a:r>
          </a:p>
          <a:p>
            <a:endParaRPr lang="en-GB" sz="1200" dirty="0">
              <a:latin typeface="Consolas" panose="020B0609020204030204" pitchFamily="49" charset="0"/>
            </a:endParaRPr>
          </a:p>
          <a:p>
            <a:r>
              <a:rPr lang="en-GB" sz="1200" dirty="0">
                <a:latin typeface="Consolas" panose="020B0609020204030204" pitchFamily="49" charset="0"/>
              </a:rPr>
              <a:t>string response = </a:t>
            </a:r>
            <a:r>
              <a:rPr lang="en-GB" sz="1200" dirty="0" err="1">
                <a:latin typeface="Consolas" panose="020B0609020204030204" pitchFamily="49" charset="0"/>
              </a:rPr>
              <a:t>cloudService.Execute</a:t>
            </a:r>
            <a:r>
              <a:rPr lang="en-GB" sz="1200" dirty="0">
                <a:latin typeface="Consolas" panose="020B0609020204030204" pitchFamily="49" charset="0"/>
              </a:rPr>
              <a:t>(new </a:t>
            </a:r>
            <a:r>
              <a:rPr lang="en-GB" sz="1200" dirty="0" err="1">
                <a:latin typeface="Consolas" panose="020B0609020204030204" pitchFamily="49" charset="0"/>
              </a:rPr>
              <a:t>EntityReference</a:t>
            </a:r>
            <a:r>
              <a:rPr lang="en-GB" sz="1200" dirty="0">
                <a:latin typeface="Consolas" panose="020B0609020204030204" pitchFamily="49" charset="0"/>
              </a:rPr>
              <a:t>("</a:t>
            </a:r>
            <a:r>
              <a:rPr lang="en-GB" sz="1200" dirty="0" err="1">
                <a:latin typeface="Consolas" panose="020B0609020204030204" pitchFamily="49" charset="0"/>
              </a:rPr>
              <a:t>serviceendpoint</a:t>
            </a:r>
            <a:r>
              <a:rPr lang="en-GB" sz="1200" dirty="0">
                <a:latin typeface="Consolas" panose="020B0609020204030204" pitchFamily="49" charset="0"/>
              </a:rPr>
              <a:t>", </a:t>
            </a:r>
            <a:r>
              <a:rPr lang="en-GB" sz="1200" dirty="0" err="1">
                <a:latin typeface="Consolas" panose="020B0609020204030204" pitchFamily="49" charset="0"/>
              </a:rPr>
              <a:t>serviceEndpointId</a:t>
            </a:r>
            <a:r>
              <a:rPr lang="en-GB" sz="1200" dirty="0">
                <a:latin typeface="Consolas" panose="020B0609020204030204" pitchFamily="49" charset="0"/>
              </a:rPr>
              <a:t>), context);</a:t>
            </a:r>
          </a:p>
          <a:p>
            <a:r>
              <a:rPr lang="en-GB" sz="1200" dirty="0">
                <a:latin typeface="Consolas" panose="020B0609020204030204" pitchFamily="49" charset="0"/>
              </a:rPr>
              <a:t>if (!</a:t>
            </a:r>
            <a:r>
              <a:rPr lang="en-GB" sz="1200" dirty="0" err="1">
                <a:latin typeface="Consolas" panose="020B0609020204030204" pitchFamily="49" charset="0"/>
              </a:rPr>
              <a:t>String.IsNullOrEmpty</a:t>
            </a:r>
            <a:r>
              <a:rPr lang="en-GB" sz="1200" dirty="0">
                <a:latin typeface="Consolas" panose="020B0609020204030204" pitchFamily="49" charset="0"/>
              </a:rPr>
              <a:t>(response))</a:t>
            </a:r>
          </a:p>
          <a:p>
            <a:r>
              <a:rPr lang="en-GB" sz="1200" dirty="0">
                <a:latin typeface="Consolas" panose="020B0609020204030204" pitchFamily="49" charset="0"/>
              </a:rPr>
              <a:t>{</a:t>
            </a:r>
          </a:p>
          <a:p>
            <a:r>
              <a:rPr lang="en-GB" sz="1200" dirty="0">
                <a:latin typeface="Consolas" panose="020B0609020204030204" pitchFamily="49" charset="0"/>
              </a:rPr>
              <a:t>  </a:t>
            </a:r>
            <a:r>
              <a:rPr lang="en-GB" sz="1200" dirty="0" err="1">
                <a:latin typeface="Consolas" panose="020B0609020204030204" pitchFamily="49" charset="0"/>
              </a:rPr>
              <a:t>tracingService.Trace</a:t>
            </a:r>
            <a:r>
              <a:rPr lang="en-GB" sz="1200" dirty="0">
                <a:latin typeface="Consolas" panose="020B0609020204030204" pitchFamily="49" charset="0"/>
              </a:rPr>
              <a:t>("Response = {0}", response);</a:t>
            </a:r>
          </a:p>
          <a:p>
            <a:r>
              <a:rPr lang="en-GB" sz="1200" dirty="0">
                <a:latin typeface="Consolas" panose="020B0609020204030204" pitchFamily="49" charset="0"/>
              </a:rPr>
              <a:t>}</a:t>
            </a:r>
          </a:p>
        </p:txBody>
      </p:sp>
    </p:spTree>
    <p:extLst>
      <p:ext uri="{BB962C8B-B14F-4D97-AF65-F5344CB8AC3E}">
        <p14:creationId xmlns:p14="http://schemas.microsoft.com/office/powerpoint/2010/main" val="18214507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5D1D41-5F7A-41E9-A90C-B62B92006A38}"/>
              </a:ext>
            </a:extLst>
          </p:cNvPr>
          <p:cNvSpPr>
            <a:spLocks noGrp="1"/>
          </p:cNvSpPr>
          <p:nvPr>
            <p:ph type="title"/>
          </p:nvPr>
        </p:nvSpPr>
        <p:spPr>
          <a:xfrm>
            <a:off x="418643" y="440494"/>
            <a:ext cx="11354714" cy="728448"/>
          </a:xfrm>
        </p:spPr>
        <p:txBody>
          <a:bodyPr wrap="square" anchor="t">
            <a:normAutofit/>
          </a:bodyPr>
          <a:lstStyle/>
          <a:p>
            <a:r>
              <a:rPr lang="en-GB" altLang="en-US" dirty="0"/>
              <a:t>Change Tracking</a:t>
            </a:r>
            <a:endParaRPr lang="en-GB" dirty="0"/>
          </a:p>
        </p:txBody>
      </p:sp>
      <p:sp>
        <p:nvSpPr>
          <p:cNvPr id="8" name="Content Placeholder 7">
            <a:extLst>
              <a:ext uri="{FF2B5EF4-FFF2-40B4-BE49-F238E27FC236}">
                <a16:creationId xmlns:a16="http://schemas.microsoft.com/office/drawing/2014/main" id="{F9D63775-CF49-4276-99EB-8D43CEB379E1}"/>
              </a:ext>
            </a:extLst>
          </p:cNvPr>
          <p:cNvSpPr>
            <a:spLocks noGrp="1"/>
          </p:cNvSpPr>
          <p:nvPr>
            <p:ph type="body" sz="quarter" idx="42"/>
          </p:nvPr>
        </p:nvSpPr>
        <p:spPr>
          <a:xfrm>
            <a:off x="418643" y="1456897"/>
            <a:ext cx="11353800" cy="4029075"/>
          </a:xfrm>
        </p:spPr>
        <p:txBody>
          <a:bodyPr wrap="square" anchor="t">
            <a:normAutofit/>
          </a:bodyPr>
          <a:lstStyle/>
          <a:p>
            <a:pPr marL="342900" indent="-342900">
              <a:buFont typeface="Arial" panose="020B0604020202020204" pitchFamily="34" charset="0"/>
              <a:buChar char="•"/>
            </a:pPr>
            <a:r>
              <a:rPr lang="en-GB" dirty="0"/>
              <a:t>Changes since last request</a:t>
            </a:r>
          </a:p>
          <a:p>
            <a:pPr marL="342900" indent="-342900">
              <a:buFont typeface="Arial" panose="020B0604020202020204" pitchFamily="34" charset="0"/>
              <a:buChar char="•"/>
            </a:pPr>
            <a:r>
              <a:rPr lang="en-GB" dirty="0"/>
              <a:t>Enable on Entity</a:t>
            </a:r>
          </a:p>
          <a:p>
            <a:pPr marL="342900" indent="-342900">
              <a:buFont typeface="Arial" panose="020B0604020202020204" pitchFamily="34" charset="0"/>
              <a:buChar char="•"/>
            </a:pPr>
            <a:r>
              <a:rPr lang="en-GB" dirty="0" err="1"/>
              <a:t>RetrieveEntityChangesRequest</a:t>
            </a:r>
            <a:r>
              <a:rPr lang="en-GB" dirty="0"/>
              <a:t> </a:t>
            </a:r>
          </a:p>
          <a:p>
            <a:pPr marL="342900" indent="-342900">
              <a:buFont typeface="Arial" panose="020B0604020202020204" pitchFamily="34" charset="0"/>
              <a:buChar char="•"/>
            </a:pPr>
            <a:r>
              <a:rPr lang="en-GB" dirty="0"/>
              <a:t>Token – keep and use to call to next time</a:t>
            </a:r>
          </a:p>
          <a:p>
            <a:pPr marL="342900" indent="-342900">
              <a:buFont typeface="Arial" panose="020B0604020202020204" pitchFamily="34" charset="0"/>
              <a:buChar char="•"/>
            </a:pPr>
            <a:r>
              <a:rPr lang="en-GB" dirty="0"/>
              <a:t>Multiple Tokens allowed – last 90 days</a:t>
            </a:r>
          </a:p>
          <a:p>
            <a:pPr marL="342900" indent="-342900">
              <a:buFont typeface="Arial" panose="020B0604020202020204" pitchFamily="34" charset="0"/>
              <a:buChar char="•"/>
            </a:pPr>
            <a:r>
              <a:rPr lang="en-GB" dirty="0"/>
              <a:t> Set Token to null for initial extract</a:t>
            </a:r>
          </a:p>
          <a:p>
            <a:pPr marL="0" indent="0">
              <a:buNone/>
            </a:pPr>
            <a:endParaRPr lang="en-GB" dirty="0"/>
          </a:p>
        </p:txBody>
      </p:sp>
    </p:spTree>
    <p:extLst>
      <p:ext uri="{BB962C8B-B14F-4D97-AF65-F5344CB8AC3E}">
        <p14:creationId xmlns:p14="http://schemas.microsoft.com/office/powerpoint/2010/main" val="2783015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E2AD-EA17-43A6-8B59-AF47FFC01683}"/>
              </a:ext>
            </a:extLst>
          </p:cNvPr>
          <p:cNvSpPr>
            <a:spLocks noGrp="1"/>
          </p:cNvSpPr>
          <p:nvPr>
            <p:ph type="title"/>
          </p:nvPr>
        </p:nvSpPr>
        <p:spPr/>
        <p:txBody>
          <a:bodyPr/>
          <a:lstStyle/>
          <a:p>
            <a:r>
              <a:rPr lang="en-GB" dirty="0"/>
              <a:t>Demo – Change Tracking</a:t>
            </a:r>
          </a:p>
        </p:txBody>
      </p:sp>
      <p:sp>
        <p:nvSpPr>
          <p:cNvPr id="6" name="Picture Placeholder 5">
            <a:extLst>
              <a:ext uri="{FF2B5EF4-FFF2-40B4-BE49-F238E27FC236}">
                <a16:creationId xmlns:a16="http://schemas.microsoft.com/office/drawing/2014/main" id="{C1BA1F08-F543-451F-BCD2-9A7B3C16DF6F}"/>
              </a:ext>
            </a:extLst>
          </p:cNvPr>
          <p:cNvSpPr>
            <a:spLocks noGrp="1"/>
          </p:cNvSpPr>
          <p:nvPr>
            <p:ph type="pic" sz="quarter" idx="12"/>
          </p:nvPr>
        </p:nvSpPr>
        <p:spPr/>
      </p:sp>
    </p:spTree>
    <p:extLst>
      <p:ext uri="{BB962C8B-B14F-4D97-AF65-F5344CB8AC3E}">
        <p14:creationId xmlns:p14="http://schemas.microsoft.com/office/powerpoint/2010/main" val="164820195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1B4EF-9B01-4BCB-8D76-CB280E6EEAB4}"/>
              </a:ext>
            </a:extLst>
          </p:cNvPr>
          <p:cNvSpPr>
            <a:spLocks noGrp="1"/>
          </p:cNvSpPr>
          <p:nvPr>
            <p:ph type="title"/>
          </p:nvPr>
        </p:nvSpPr>
        <p:spPr/>
        <p:txBody>
          <a:bodyPr/>
          <a:lstStyle/>
          <a:p>
            <a:r>
              <a:rPr lang="en-GB" dirty="0"/>
              <a:t>Alternate keys</a:t>
            </a:r>
          </a:p>
        </p:txBody>
      </p:sp>
      <p:sp>
        <p:nvSpPr>
          <p:cNvPr id="3" name="Content Placeholder 2">
            <a:extLst>
              <a:ext uri="{FF2B5EF4-FFF2-40B4-BE49-F238E27FC236}">
                <a16:creationId xmlns:a16="http://schemas.microsoft.com/office/drawing/2014/main" id="{CA327548-1C3C-42F4-8655-C57357C82301}"/>
              </a:ext>
            </a:extLst>
          </p:cNvPr>
          <p:cNvSpPr>
            <a:spLocks noGrp="1"/>
          </p:cNvSpPr>
          <p:nvPr>
            <p:ph type="body" sz="quarter" idx="42"/>
          </p:nvPr>
        </p:nvSpPr>
        <p:spPr>
          <a:xfrm>
            <a:off x="418643" y="1456896"/>
            <a:ext cx="11354713" cy="4823587"/>
          </a:xfrm>
        </p:spPr>
        <p:txBody>
          <a:bodyPr/>
          <a:lstStyle/>
          <a:p>
            <a:pPr marL="342900" indent="-342900">
              <a:buFont typeface="Arial" panose="020B0604020202020204" pitchFamily="34" charset="0"/>
              <a:buChar char="•"/>
            </a:pPr>
            <a:r>
              <a:rPr lang="en-GB" dirty="0"/>
              <a:t>For Integration</a:t>
            </a:r>
          </a:p>
          <a:p>
            <a:pPr marL="342900" indent="-342900">
              <a:buFont typeface="Arial" panose="020B0604020202020204" pitchFamily="34" charset="0"/>
              <a:buChar char="•"/>
            </a:pPr>
            <a:r>
              <a:rPr lang="en-GB" dirty="0"/>
              <a:t>Create for existing field(s)</a:t>
            </a:r>
          </a:p>
          <a:p>
            <a:pPr marL="342900" indent="-342900">
              <a:buFont typeface="Arial" panose="020B0604020202020204" pitchFamily="34" charset="0"/>
              <a:buChar char="•"/>
            </a:pPr>
            <a:r>
              <a:rPr lang="en-GB" dirty="0"/>
              <a:t>Indexed</a:t>
            </a:r>
          </a:p>
          <a:p>
            <a:pPr marL="342900" indent="-342900">
              <a:buFont typeface="Arial" panose="020B0604020202020204" pitchFamily="34" charset="0"/>
              <a:buChar char="•"/>
            </a:pPr>
            <a:r>
              <a:rPr lang="en-GB" dirty="0"/>
              <a:t>Performance</a:t>
            </a:r>
          </a:p>
        </p:txBody>
      </p:sp>
      <p:sp>
        <p:nvSpPr>
          <p:cNvPr id="5" name="TextBox 4">
            <a:extLst>
              <a:ext uri="{FF2B5EF4-FFF2-40B4-BE49-F238E27FC236}">
                <a16:creationId xmlns:a16="http://schemas.microsoft.com/office/drawing/2014/main" id="{763BCB2B-D895-4097-880A-963079E6140F}"/>
              </a:ext>
            </a:extLst>
          </p:cNvPr>
          <p:cNvSpPr txBox="1"/>
          <p:nvPr/>
        </p:nvSpPr>
        <p:spPr>
          <a:xfrm>
            <a:off x="418643" y="3089910"/>
            <a:ext cx="10264597" cy="3049681"/>
          </a:xfrm>
          <a:prstGeom prst="rect">
            <a:avLst/>
          </a:prstGeom>
          <a:noFill/>
        </p:spPr>
        <p:txBody>
          <a:bodyPr wrap="square">
            <a:spAutoFit/>
          </a:bodyPr>
          <a:lstStyle/>
          <a:p>
            <a:pPr>
              <a:lnSpc>
                <a:spcPct val="115000"/>
              </a:lnSpc>
              <a:spcAft>
                <a:spcPts val="0"/>
              </a:spcAft>
            </a:pPr>
            <a:endParaRPr lang="en-GB" sz="1400" dirty="0">
              <a:latin typeface="Consolas" panose="020B0609020204030204" pitchFamily="49" charset="0"/>
              <a:ea typeface="Times New Roman" panose="02020603050405020304" pitchFamily="18" charset="0"/>
              <a:cs typeface="Courier New" panose="02070309020205020404" pitchFamily="49"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using</a:t>
            </a:r>
            <a:r>
              <a:rPr lang="en-GB" sz="1400" dirty="0">
                <a:latin typeface="Consolas" panose="020B0609020204030204" pitchFamily="49" charset="0"/>
                <a:ea typeface="Times New Roman" panose="02020603050405020304" pitchFamily="18" charset="0"/>
                <a:cs typeface="Times New Roman" panose="02020603050405020304" pitchFamily="18" charset="0"/>
              </a:rPr>
              <a:t> </a:t>
            </a:r>
            <a:r>
              <a:rPr lang="en-GB" sz="1400" dirty="0">
                <a:latin typeface="Consolas" panose="020B0609020204030204" pitchFamily="49" charset="0"/>
                <a:ea typeface="Times New Roman" panose="02020603050405020304" pitchFamily="18" charset="0"/>
                <a:cs typeface="Courier New" panose="02070309020205020404" pitchFamily="49" charset="0"/>
              </a:rPr>
              <a:t>(var service = new</a:t>
            </a:r>
            <a:r>
              <a:rPr lang="en-GB" sz="1400" dirty="0">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latin typeface="Consolas" panose="020B0609020204030204" pitchFamily="49" charset="0"/>
                <a:ea typeface="Times New Roman" panose="02020603050405020304" pitchFamily="18" charset="0"/>
                <a:cs typeface="Courier New" panose="02070309020205020404" pitchFamily="49" charset="0"/>
              </a:rPr>
              <a:t>OrganizationService</a:t>
            </a:r>
            <a:r>
              <a:rPr lang="en-GB" sz="1400" dirty="0">
                <a:latin typeface="Consolas" panose="020B0609020204030204" pitchFamily="49" charset="0"/>
                <a:ea typeface="Times New Roman" panose="02020603050405020304" pitchFamily="18" charset="0"/>
                <a:cs typeface="Courier New" panose="02070309020205020404" pitchFamily="49" charset="0"/>
              </a:rPr>
              <a:t>(</a:t>
            </a:r>
            <a:r>
              <a:rPr lang="en-GB" sz="1400" dirty="0" err="1">
                <a:latin typeface="Consolas" panose="020B0609020204030204" pitchFamily="49" charset="0"/>
                <a:ea typeface="Times New Roman" panose="02020603050405020304" pitchFamily="18" charset="0"/>
                <a:cs typeface="Courier New" panose="02070309020205020404" pitchFamily="49" charset="0"/>
              </a:rPr>
              <a:t>crmConnection</a:t>
            </a:r>
            <a:r>
              <a:rPr lang="en-GB" sz="1400" dirty="0">
                <a:latin typeface="Consolas" panose="020B0609020204030204" pitchFamily="49" charset="0"/>
                <a:ea typeface="Times New Roman" panose="02020603050405020304" pitchFamily="18" charset="0"/>
                <a:cs typeface="Courier New" panose="02070309020205020404" pitchFamily="49"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 Use alternate key (</a:t>
            </a:r>
            <a:r>
              <a:rPr lang="en-GB" sz="1400" dirty="0" err="1">
                <a:latin typeface="Consolas" panose="020B0609020204030204" pitchFamily="49" charset="0"/>
                <a:ea typeface="Times New Roman" panose="02020603050405020304" pitchFamily="18" charset="0"/>
                <a:cs typeface="Courier New" panose="02070309020205020404" pitchFamily="49" charset="0"/>
              </a:rPr>
              <a:t>accountnumber</a:t>
            </a:r>
            <a:r>
              <a:rPr lang="en-GB" sz="1400" dirty="0">
                <a:latin typeface="Consolas" panose="020B0609020204030204" pitchFamily="49" charset="0"/>
                <a:ea typeface="Times New Roman" panose="02020603050405020304" pitchFamily="18" charset="0"/>
                <a:cs typeface="Courier New" panose="02070309020205020404" pitchFamily="49" charset="0"/>
              </a:rPr>
              <a:t>) field to identify an account record</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Entity account = new</a:t>
            </a:r>
            <a:r>
              <a:rPr lang="en-GB" sz="1400" dirty="0">
                <a:latin typeface="Consolas" panose="020B0609020204030204" pitchFamily="49" charset="0"/>
                <a:ea typeface="Times New Roman" panose="02020603050405020304" pitchFamily="18" charset="0"/>
                <a:cs typeface="Times New Roman" panose="02020603050405020304" pitchFamily="18" charset="0"/>
              </a:rPr>
              <a:t> </a:t>
            </a:r>
            <a:r>
              <a:rPr lang="en-GB" sz="1400" dirty="0">
                <a:latin typeface="Consolas" panose="020B0609020204030204" pitchFamily="49" charset="0"/>
                <a:ea typeface="Times New Roman" panose="02020603050405020304" pitchFamily="18" charset="0"/>
                <a:cs typeface="Courier New" panose="02070309020205020404" pitchFamily="49" charset="0"/>
              </a:rPr>
              <a:t>Entity("account", "</a:t>
            </a:r>
            <a:r>
              <a:rPr lang="en-GB" sz="1400" dirty="0" err="1">
                <a:latin typeface="Consolas" panose="020B0609020204030204" pitchFamily="49" charset="0"/>
                <a:ea typeface="Times New Roman" panose="02020603050405020304" pitchFamily="18" charset="0"/>
                <a:cs typeface="Courier New" panose="02070309020205020404" pitchFamily="49" charset="0"/>
              </a:rPr>
              <a:t>accountnumber</a:t>
            </a:r>
            <a:r>
              <a:rPr lang="en-GB" sz="1400" dirty="0">
                <a:latin typeface="Consolas" panose="020B0609020204030204" pitchFamily="49" charset="0"/>
                <a:ea typeface="Times New Roman" panose="02020603050405020304" pitchFamily="18" charset="0"/>
                <a:cs typeface="Courier New" panose="02070309020205020404" pitchFamily="49" charset="0"/>
              </a:rPr>
              <a:t>", “MIC-12345");</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 Set new credit limit;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account["</a:t>
            </a:r>
            <a:r>
              <a:rPr lang="en-GB" sz="1400" dirty="0" err="1">
                <a:latin typeface="Consolas" panose="020B0609020204030204" pitchFamily="49" charset="0"/>
                <a:ea typeface="Times New Roman" panose="02020603050405020304" pitchFamily="18" charset="0"/>
                <a:cs typeface="Courier New" panose="02070309020205020404" pitchFamily="49" charset="0"/>
              </a:rPr>
              <a:t>creditlimit</a:t>
            </a:r>
            <a:r>
              <a:rPr lang="en-GB" sz="1400" dirty="0">
                <a:latin typeface="Consolas" panose="020B0609020204030204" pitchFamily="49" charset="0"/>
                <a:ea typeface="Times New Roman" panose="02020603050405020304" pitchFamily="18" charset="0"/>
                <a:cs typeface="Courier New" panose="02070309020205020404" pitchFamily="49" charset="0"/>
              </a:rPr>
              <a:t>"] = new</a:t>
            </a:r>
            <a:r>
              <a:rPr lang="en-GB" sz="1400" dirty="0">
                <a:latin typeface="Consolas" panose="020B0609020204030204" pitchFamily="49" charset="0"/>
                <a:ea typeface="Times New Roman" panose="02020603050405020304" pitchFamily="18" charset="0"/>
                <a:cs typeface="Times New Roman" panose="02020603050405020304" pitchFamily="18" charset="0"/>
              </a:rPr>
              <a:t> </a:t>
            </a:r>
            <a:r>
              <a:rPr lang="en-GB" sz="1400" dirty="0">
                <a:latin typeface="Consolas" panose="020B0609020204030204" pitchFamily="49" charset="0"/>
                <a:ea typeface="Times New Roman" panose="02020603050405020304" pitchFamily="18" charset="0"/>
                <a:cs typeface="Courier New" panose="02070309020205020404" pitchFamily="49" charset="0"/>
              </a:rPr>
              <a:t>Money(100000);</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a:t>
            </a:r>
            <a:r>
              <a:rPr lang="en-GB" sz="1400" dirty="0" err="1">
                <a:latin typeface="Consolas" panose="020B0609020204030204" pitchFamily="49" charset="0"/>
                <a:ea typeface="Times New Roman" panose="02020603050405020304" pitchFamily="18" charset="0"/>
                <a:cs typeface="Courier New" panose="02070309020205020404" pitchFamily="49" charset="0"/>
              </a:rPr>
              <a:t>UpdateRequest</a:t>
            </a:r>
            <a:r>
              <a:rPr lang="en-GB" sz="1400" dirty="0">
                <a:latin typeface="Consolas" panose="020B0609020204030204" pitchFamily="49" charset="0"/>
                <a:ea typeface="Times New Roman" panose="02020603050405020304" pitchFamily="18" charset="0"/>
                <a:cs typeface="Courier New" panose="02070309020205020404" pitchFamily="49" charset="0"/>
              </a:rPr>
              <a:t> request = new</a:t>
            </a:r>
            <a:r>
              <a:rPr lang="en-GB" sz="1400" dirty="0">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latin typeface="Consolas" panose="020B0609020204030204" pitchFamily="49" charset="0"/>
                <a:ea typeface="Times New Roman" panose="02020603050405020304" pitchFamily="18" charset="0"/>
                <a:cs typeface="Courier New" panose="02070309020205020404" pitchFamily="49" charset="0"/>
              </a:rPr>
              <a:t>UpdateRequest</a:t>
            </a:r>
            <a:r>
              <a:rPr lang="en-GB" sz="1400" dirty="0">
                <a:latin typeface="Consolas" panose="020B0609020204030204" pitchFamily="49" charset="0"/>
                <a:ea typeface="Times New Roman" panose="02020603050405020304" pitchFamily="18" charset="0"/>
                <a:cs typeface="Courier New" panose="02070309020205020404" pitchFamily="49" charset="0"/>
              </a:rPr>
              <a:t>() { Target = account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400" dirty="0">
                <a:latin typeface="Consolas" panose="020B0609020204030204" pitchFamily="49" charset="0"/>
                <a:ea typeface="Times New Roman" panose="02020603050405020304" pitchFamily="18" charset="0"/>
                <a:cs typeface="Courier New" panose="02070309020205020404" pitchFamily="49" charset="0"/>
              </a:rPr>
              <a:t>    </a:t>
            </a:r>
            <a:r>
              <a:rPr lang="en-GB" sz="1400" dirty="0" err="1">
                <a:latin typeface="Consolas" panose="020B0609020204030204" pitchFamily="49" charset="0"/>
                <a:ea typeface="Times New Roman" panose="02020603050405020304" pitchFamily="18" charset="0"/>
                <a:cs typeface="Courier New" panose="02070309020205020404" pitchFamily="49" charset="0"/>
              </a:rPr>
              <a:t>UpdateResponse</a:t>
            </a:r>
            <a:r>
              <a:rPr lang="en-GB" sz="1400" dirty="0">
                <a:latin typeface="Consolas" panose="020B0609020204030204" pitchFamily="49" charset="0"/>
                <a:ea typeface="Times New Roman" panose="02020603050405020304" pitchFamily="18" charset="0"/>
                <a:cs typeface="Courier New" panose="02070309020205020404" pitchFamily="49" charset="0"/>
              </a:rPr>
              <a:t> response = (</a:t>
            </a:r>
            <a:r>
              <a:rPr lang="en-GB" sz="1400" dirty="0" err="1">
                <a:latin typeface="Consolas" panose="020B0609020204030204" pitchFamily="49" charset="0"/>
                <a:ea typeface="Times New Roman" panose="02020603050405020304" pitchFamily="18" charset="0"/>
                <a:cs typeface="Courier New" panose="02070309020205020404" pitchFamily="49" charset="0"/>
              </a:rPr>
              <a:t>UpdateResponse</a:t>
            </a:r>
            <a:r>
              <a:rPr lang="en-GB" sz="1400" dirty="0">
                <a:latin typeface="Consolas" panose="020B0609020204030204" pitchFamily="49" charset="0"/>
                <a:ea typeface="Times New Roman" panose="02020603050405020304" pitchFamily="18" charset="0"/>
                <a:cs typeface="Courier New" panose="02070309020205020404" pitchFamily="49" charset="0"/>
              </a:rPr>
              <a:t>)</a:t>
            </a:r>
            <a:r>
              <a:rPr lang="en-GB" sz="1400" dirty="0" err="1">
                <a:latin typeface="Consolas" panose="020B0609020204030204" pitchFamily="49" charset="0"/>
                <a:ea typeface="Times New Roman" panose="02020603050405020304" pitchFamily="18" charset="0"/>
                <a:cs typeface="Courier New" panose="02070309020205020404" pitchFamily="49" charset="0"/>
              </a:rPr>
              <a:t>service.Execute</a:t>
            </a:r>
            <a:r>
              <a:rPr lang="en-GB" sz="1400" dirty="0">
                <a:latin typeface="Consolas" panose="020B0609020204030204" pitchFamily="49" charset="0"/>
                <a:ea typeface="Times New Roman" panose="02020603050405020304" pitchFamily="18" charset="0"/>
                <a:cs typeface="Courier New" panose="02070309020205020404" pitchFamily="49" charset="0"/>
              </a:rPr>
              <a:t>(request);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1000"/>
              </a:spcAft>
            </a:pPr>
            <a:r>
              <a:rPr lang="en-GB" sz="1400" dirty="0">
                <a:latin typeface="Consolas" panose="020B0609020204030204" pitchFamily="49" charset="0"/>
                <a:ea typeface="Times New Roman" panose="02020603050405020304" pitchFamily="18" charset="0"/>
                <a:cs typeface="Courier New" panose="02070309020205020404" pitchFamily="49" charset="0"/>
              </a:rPr>
              <a:t>}</a:t>
            </a:r>
            <a:endParaRPr lang="en-GB" sz="14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99628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C4FD-700C-4820-B3B2-9F39C979C5F7}"/>
              </a:ext>
            </a:extLst>
          </p:cNvPr>
          <p:cNvSpPr>
            <a:spLocks noGrp="1"/>
          </p:cNvSpPr>
          <p:nvPr>
            <p:ph type="title"/>
          </p:nvPr>
        </p:nvSpPr>
        <p:spPr/>
        <p:txBody>
          <a:bodyPr/>
          <a:lstStyle/>
          <a:p>
            <a:r>
              <a:rPr lang="en-GB" dirty="0" err="1"/>
              <a:t>Upsert</a:t>
            </a:r>
            <a:endParaRPr lang="en-GB" dirty="0"/>
          </a:p>
        </p:txBody>
      </p:sp>
      <p:sp>
        <p:nvSpPr>
          <p:cNvPr id="3" name="Content Placeholder 2">
            <a:extLst>
              <a:ext uri="{FF2B5EF4-FFF2-40B4-BE49-F238E27FC236}">
                <a16:creationId xmlns:a16="http://schemas.microsoft.com/office/drawing/2014/main" id="{344C3824-5DCB-429D-9029-249CA065E044}"/>
              </a:ext>
            </a:extLst>
          </p:cNvPr>
          <p:cNvSpPr>
            <a:spLocks noGrp="1"/>
          </p:cNvSpPr>
          <p:nvPr>
            <p:ph type="body" sz="quarter" idx="42"/>
          </p:nvPr>
        </p:nvSpPr>
        <p:spPr>
          <a:xfrm>
            <a:off x="418643" y="1456897"/>
            <a:ext cx="11354713" cy="4799524"/>
          </a:xfrm>
        </p:spPr>
        <p:txBody>
          <a:bodyPr/>
          <a:lstStyle/>
          <a:p>
            <a:pPr marL="342900" indent="-342900">
              <a:buFont typeface="Arial" panose="020B0604020202020204" pitchFamily="34" charset="0"/>
              <a:buChar char="•"/>
            </a:pPr>
            <a:r>
              <a:rPr lang="en-GB" dirty="0"/>
              <a:t>Insert or Update in one request</a:t>
            </a:r>
          </a:p>
          <a:p>
            <a:pPr marL="342900" indent="-342900">
              <a:buFont typeface="Arial" panose="020B0604020202020204" pitchFamily="34" charset="0"/>
              <a:buChar char="•"/>
            </a:pPr>
            <a:r>
              <a:rPr lang="en-GB" dirty="0"/>
              <a:t>Use when don’t know if record exists</a:t>
            </a:r>
          </a:p>
          <a:p>
            <a:pPr marL="342900" indent="-342900">
              <a:buFont typeface="Arial" panose="020B0604020202020204" pitchFamily="34" charset="0"/>
              <a:buChar char="•"/>
            </a:pPr>
            <a:r>
              <a:rPr lang="en-GB" dirty="0"/>
              <a:t>Need to provide “enough” information</a:t>
            </a:r>
          </a:p>
          <a:p>
            <a:endParaRPr lang="en-GB" dirty="0"/>
          </a:p>
        </p:txBody>
      </p:sp>
      <p:sp>
        <p:nvSpPr>
          <p:cNvPr id="5" name="Rectangle 4">
            <a:extLst>
              <a:ext uri="{FF2B5EF4-FFF2-40B4-BE49-F238E27FC236}">
                <a16:creationId xmlns:a16="http://schemas.microsoft.com/office/drawing/2014/main" id="{6606CBFB-FB0D-41D1-A049-A9A66CC54227}"/>
              </a:ext>
            </a:extLst>
          </p:cNvPr>
          <p:cNvSpPr/>
          <p:nvPr/>
        </p:nvSpPr>
        <p:spPr>
          <a:xfrm>
            <a:off x="418643" y="2863516"/>
            <a:ext cx="6248400" cy="3239477"/>
          </a:xfrm>
          <a:prstGeom prst="rect">
            <a:avLst/>
          </a:prstGeom>
        </p:spPr>
        <p:txBody>
          <a:bodyPr wrap="square">
            <a:spAutoFit/>
          </a:bodyPr>
          <a:lstStyle/>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using</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a:latin typeface="Consolas" panose="020B0609020204030204" pitchFamily="49" charset="0"/>
                <a:ea typeface="Times New Roman" panose="02020603050405020304" pitchFamily="18" charset="0"/>
                <a:cs typeface="Courier New" panose="02070309020205020404" pitchFamily="49" charset="0"/>
              </a:rPr>
              <a:t>(</a:t>
            </a:r>
            <a:r>
              <a:rPr lang="en-GB" sz="1050" dirty="0" err="1">
                <a:latin typeface="Consolas" panose="020B0609020204030204" pitchFamily="49" charset="0"/>
                <a:ea typeface="Times New Roman" panose="02020603050405020304" pitchFamily="18" charset="0"/>
                <a:cs typeface="Courier New" panose="02070309020205020404" pitchFamily="49" charset="0"/>
              </a:rPr>
              <a:t>var</a:t>
            </a:r>
            <a:r>
              <a:rPr lang="en-GB" sz="1050" dirty="0">
                <a:latin typeface="Consolas" panose="020B0609020204030204" pitchFamily="49" charset="0"/>
                <a:ea typeface="Times New Roman" panose="02020603050405020304" pitchFamily="18" charset="0"/>
                <a:cs typeface="Courier New" panose="02070309020205020404" pitchFamily="49" charset="0"/>
              </a:rPr>
              <a:t> service = new</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OrganizationService</a:t>
            </a:r>
            <a:r>
              <a:rPr lang="en-GB" sz="1050" dirty="0">
                <a:latin typeface="Consolas" panose="020B0609020204030204" pitchFamily="49" charset="0"/>
                <a:ea typeface="Times New Roman" panose="02020603050405020304" pitchFamily="18" charset="0"/>
                <a:cs typeface="Courier New" panose="02070309020205020404" pitchFamily="49" charset="0"/>
              </a:rPr>
              <a:t>(</a:t>
            </a:r>
            <a:r>
              <a:rPr lang="en-GB" sz="1050" dirty="0" err="1">
                <a:latin typeface="Consolas" panose="020B0609020204030204" pitchFamily="49" charset="0"/>
                <a:ea typeface="Times New Roman" panose="02020603050405020304" pitchFamily="18" charset="0"/>
                <a:cs typeface="Courier New" panose="02070309020205020404" pitchFamily="49" charset="0"/>
              </a:rPr>
              <a:t>crmConnection</a:t>
            </a:r>
            <a:r>
              <a:rPr lang="en-GB" sz="1050" dirty="0">
                <a:latin typeface="Consolas" panose="020B0609020204030204" pitchFamily="49" charset="0"/>
                <a:ea typeface="Times New Roman" panose="02020603050405020304" pitchFamily="18" charset="0"/>
                <a:cs typeface="Courier New" panose="02070309020205020404" pitchFamily="49" charset="0"/>
              </a:rPr>
              <a: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 Use alternate key (</a:t>
            </a:r>
            <a:r>
              <a:rPr lang="en-GB" sz="1050" dirty="0" err="1">
                <a:latin typeface="Consolas" panose="020B0609020204030204" pitchFamily="49" charset="0"/>
                <a:ea typeface="Times New Roman" panose="02020603050405020304" pitchFamily="18" charset="0"/>
                <a:cs typeface="Courier New" panose="02070309020205020404" pitchFamily="49" charset="0"/>
              </a:rPr>
              <a:t>accountnumber</a:t>
            </a:r>
            <a:r>
              <a:rPr lang="en-GB" sz="1050" dirty="0">
                <a:latin typeface="Consolas" panose="020B0609020204030204" pitchFamily="49" charset="0"/>
                <a:ea typeface="Times New Roman" panose="02020603050405020304" pitchFamily="18" charset="0"/>
                <a:cs typeface="Courier New" panose="02070309020205020404" pitchFamily="49" charset="0"/>
              </a:rPr>
              <a:t>) field to identify an account record</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var</a:t>
            </a:r>
            <a:r>
              <a:rPr lang="en-GB" sz="1050" dirty="0">
                <a:latin typeface="Consolas" panose="020B0609020204030204" pitchFamily="49" charset="0"/>
                <a:ea typeface="Times New Roman" panose="02020603050405020304" pitchFamily="18" charset="0"/>
                <a:cs typeface="Courier New" panose="02070309020205020404" pitchFamily="49" charset="0"/>
              </a:rPr>
              <a:t> account = new</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a:latin typeface="Consolas" panose="020B0609020204030204" pitchFamily="49" charset="0"/>
                <a:ea typeface="Times New Roman" panose="02020603050405020304" pitchFamily="18" charset="0"/>
                <a:cs typeface="Courier New" panose="02070309020205020404" pitchFamily="49" charset="0"/>
              </a:rPr>
              <a:t>Entity("account")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KeyAttributes</a:t>
            </a:r>
            <a:r>
              <a:rPr lang="en-GB" sz="1050" dirty="0">
                <a:latin typeface="Consolas" panose="020B0609020204030204" pitchFamily="49" charset="0"/>
                <a:ea typeface="Times New Roman" panose="02020603050405020304" pitchFamily="18" charset="0"/>
                <a:cs typeface="Courier New" panose="02070309020205020404" pitchFamily="49" charset="0"/>
              </a:rPr>
              <a:t> = new</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KeyAttributeCollection</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accountnumber</a:t>
            </a:r>
            <a:r>
              <a:rPr lang="en-GB" sz="1050" dirty="0">
                <a:latin typeface="Consolas" panose="020B0609020204030204" pitchFamily="49" charset="0"/>
                <a:ea typeface="Times New Roman" panose="02020603050405020304" pitchFamily="18" charset="0"/>
                <a:cs typeface="Courier New" panose="02070309020205020404" pitchFamily="49" charset="0"/>
              </a:rPr>
              <a:t>", “MIC-12345"</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a:latin typeface="Consolas" panose="020B0609020204030204" pitchFamily="49" charset="0"/>
                <a:ea typeface="Times New Roman" panose="02020603050405020304" pitchFamily="18" charset="0"/>
                <a:cs typeface="Courier New" panose="02070309020205020404" pitchFamily="49" charset="0"/>
              </a:rPr>
              <a: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Times New Roman" panose="02020603050405020304" pitchFamily="18"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account["name"] = "Microsoft";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account["</a:t>
            </a:r>
            <a:r>
              <a:rPr lang="en-GB" sz="1050" dirty="0" err="1">
                <a:latin typeface="Consolas" panose="020B0609020204030204" pitchFamily="49" charset="0"/>
                <a:ea typeface="Times New Roman" panose="02020603050405020304" pitchFamily="18" charset="0"/>
                <a:cs typeface="Courier New" panose="02070309020205020404" pitchFamily="49" charset="0"/>
              </a:rPr>
              <a:t>creditlimit</a:t>
            </a:r>
            <a:r>
              <a:rPr lang="en-GB" sz="1050" dirty="0">
                <a:latin typeface="Consolas" panose="020B0609020204030204" pitchFamily="49" charset="0"/>
                <a:ea typeface="Times New Roman" panose="02020603050405020304" pitchFamily="18" charset="0"/>
                <a:cs typeface="Courier New" panose="02070309020205020404" pitchFamily="49" charset="0"/>
              </a:rPr>
              <a:t>"] = new</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a:latin typeface="Consolas" panose="020B0609020204030204" pitchFamily="49" charset="0"/>
                <a:ea typeface="Times New Roman" panose="02020603050405020304" pitchFamily="18" charset="0"/>
                <a:cs typeface="Courier New" panose="02070309020205020404" pitchFamily="49" charset="0"/>
              </a:rPr>
              <a:t>Money(100000);</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Times New Roman" panose="02020603050405020304" pitchFamily="18" charset="0"/>
              </a:rPr>
              <a: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var</a:t>
            </a:r>
            <a:r>
              <a:rPr lang="en-GB" sz="1050" dirty="0">
                <a:latin typeface="Consolas" panose="020B0609020204030204" pitchFamily="49" charset="0"/>
                <a:ea typeface="Times New Roman" panose="02020603050405020304" pitchFamily="18" charset="0"/>
                <a:cs typeface="Courier New" panose="02070309020205020404" pitchFamily="49" charset="0"/>
              </a:rPr>
              <a:t> request = new</a:t>
            </a:r>
            <a:r>
              <a:rPr lang="en-GB" sz="1050" dirty="0">
                <a:latin typeface="Consolas" panose="020B0609020204030204" pitchFamily="49" charset="0"/>
                <a:ea typeface="Times New Roman" panose="02020603050405020304" pitchFamily="18" charset="0"/>
                <a:cs typeface="Times New Roman" panose="02020603050405020304" pitchFamily="18"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UpsertRequest</a:t>
            </a:r>
            <a:r>
              <a:rPr lang="en-GB" sz="1050" dirty="0">
                <a:latin typeface="Consolas" panose="020B0609020204030204" pitchFamily="49" charset="0"/>
                <a:ea typeface="Times New Roman" panose="02020603050405020304" pitchFamily="18" charset="0"/>
                <a:cs typeface="Courier New" panose="02070309020205020404" pitchFamily="49" charset="0"/>
              </a:rPr>
              <a:t>() { Target = account };</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    </a:t>
            </a:r>
            <a:r>
              <a:rPr lang="en-GB" sz="1050" dirty="0" err="1">
                <a:latin typeface="Consolas" panose="020B0609020204030204" pitchFamily="49" charset="0"/>
                <a:ea typeface="Times New Roman" panose="02020603050405020304" pitchFamily="18" charset="0"/>
                <a:cs typeface="Courier New" panose="02070309020205020404" pitchFamily="49" charset="0"/>
              </a:rPr>
              <a:t>var</a:t>
            </a:r>
            <a:r>
              <a:rPr lang="en-GB" sz="1050" dirty="0">
                <a:latin typeface="Consolas" panose="020B0609020204030204" pitchFamily="49" charset="0"/>
                <a:ea typeface="Times New Roman" panose="02020603050405020304" pitchFamily="18" charset="0"/>
                <a:cs typeface="Courier New" panose="02070309020205020404" pitchFamily="49" charset="0"/>
              </a:rPr>
              <a:t> response = (</a:t>
            </a:r>
            <a:r>
              <a:rPr lang="en-GB" sz="1050" dirty="0" err="1">
                <a:latin typeface="Consolas" panose="020B0609020204030204" pitchFamily="49" charset="0"/>
                <a:ea typeface="Times New Roman" panose="02020603050405020304" pitchFamily="18" charset="0"/>
                <a:cs typeface="Courier New" panose="02070309020205020404" pitchFamily="49" charset="0"/>
              </a:rPr>
              <a:t>UpsertResponse</a:t>
            </a:r>
            <a:r>
              <a:rPr lang="en-GB" sz="1050" dirty="0">
                <a:latin typeface="Consolas" panose="020B0609020204030204" pitchFamily="49" charset="0"/>
                <a:ea typeface="Times New Roman" panose="02020603050405020304" pitchFamily="18" charset="0"/>
                <a:cs typeface="Courier New" panose="02070309020205020404" pitchFamily="49" charset="0"/>
              </a:rPr>
              <a:t>)</a:t>
            </a:r>
            <a:r>
              <a:rPr lang="en-GB" sz="1050" dirty="0" err="1">
                <a:latin typeface="Consolas" panose="020B0609020204030204" pitchFamily="49" charset="0"/>
                <a:ea typeface="Times New Roman" panose="02020603050405020304" pitchFamily="18" charset="0"/>
                <a:cs typeface="Courier New" panose="02070309020205020404" pitchFamily="49" charset="0"/>
              </a:rPr>
              <a:t>service.Execute</a:t>
            </a:r>
            <a:r>
              <a:rPr lang="en-GB" sz="1050" dirty="0">
                <a:latin typeface="Consolas" panose="020B0609020204030204" pitchFamily="49" charset="0"/>
                <a:ea typeface="Times New Roman" panose="02020603050405020304" pitchFamily="18" charset="0"/>
                <a:cs typeface="Courier New" panose="02070309020205020404" pitchFamily="49" charset="0"/>
              </a:rPr>
              <a:t>(request);</a:t>
            </a:r>
            <a:endParaRPr lang="en-GB" sz="1050" dirty="0">
              <a:latin typeface="Consolas" panose="020B0609020204030204" pitchFamily="49" charset="0"/>
              <a:ea typeface="Calibri" panose="020F0502020204030204" pitchFamily="34" charset="0"/>
              <a:cs typeface="Times New Roman" panose="02020603050405020304" pitchFamily="18" charset="0"/>
            </a:endParaRPr>
          </a:p>
          <a:p>
            <a:pPr>
              <a:lnSpc>
                <a:spcPct val="115000"/>
              </a:lnSpc>
              <a:spcAft>
                <a:spcPts val="0"/>
              </a:spcAft>
            </a:pPr>
            <a:r>
              <a:rPr lang="en-GB" sz="1050" dirty="0">
                <a:latin typeface="Consolas" panose="020B0609020204030204" pitchFamily="49" charset="0"/>
                <a:ea typeface="Times New Roman" panose="02020603050405020304" pitchFamily="18" charset="0"/>
                <a:cs typeface="Courier New" panose="02070309020205020404" pitchFamily="49" charset="0"/>
              </a:rPr>
              <a:t>}</a:t>
            </a:r>
            <a:endParaRPr lang="en-GB" sz="105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244465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729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Authenticate against Common Data Service by using OAuth</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Microsoft's Common Data Service uses OAuth 2.0 as its authorization standard.</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Authentication vs. authorization</a:t>
            </a:r>
          </a:p>
        </p:txBody>
      </p:sp>
      <p:sp>
        <p:nvSpPr>
          <p:cNvPr id="4" name="Text Placeholder 3">
            <a:extLst>
              <a:ext uri="{FF2B5EF4-FFF2-40B4-BE49-F238E27FC236}">
                <a16:creationId xmlns:a16="http://schemas.microsoft.com/office/drawing/2014/main" id="{DEAC66FB-C7FA-4313-8600-237C64AD5999}"/>
              </a:ext>
            </a:extLst>
          </p:cNvPr>
          <p:cNvSpPr>
            <a:spLocks noGrp="1"/>
          </p:cNvSpPr>
          <p:nvPr>
            <p:ph type="body" sz="quarter" idx="12"/>
          </p:nvPr>
        </p:nvSpPr>
        <p:spPr>
          <a:xfrm>
            <a:off x="418643" y="1456896"/>
            <a:ext cx="5578932" cy="2428357"/>
          </a:xfrm>
        </p:spPr>
        <p:txBody>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Authentication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is the process or action of verifying the identity of a user or process. Microsoft's solution to this verification process is Azure Active Directory (Azure AD). Azure AD supports a number of options to verify the identity of a user or process. Abstracting your identity provider allows for a good separation of concerns because managing usernames and passwords can be a difficult (and risky) process.</a:t>
            </a:r>
          </a:p>
        </p:txBody>
      </p:sp>
      <p:sp>
        <p:nvSpPr>
          <p:cNvPr id="5" name="Text Placeholder 4">
            <a:extLst>
              <a:ext uri="{FF2B5EF4-FFF2-40B4-BE49-F238E27FC236}">
                <a16:creationId xmlns:a16="http://schemas.microsoft.com/office/drawing/2014/main" id="{E00E5BA7-FD63-48EA-9FD0-FD0ECD00FD4A}"/>
              </a:ext>
            </a:extLst>
          </p:cNvPr>
          <p:cNvSpPr>
            <a:spLocks noGrp="1"/>
          </p:cNvSpPr>
          <p:nvPr>
            <p:ph type="body" sz="quarter" idx="13"/>
          </p:nvPr>
        </p:nvSpPr>
        <p:spPr>
          <a:xfrm>
            <a:off x="6229350" y="1456896"/>
            <a:ext cx="5543550" cy="2428357"/>
          </a:xfrm>
        </p:spPr>
        <p:txBody>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sz="1800" b="1" spc="0" dirty="0">
                <a:solidFill>
                  <a:prstClr val="black"/>
                </a:solidFill>
                <a:latin typeface="Segoe UI" panose="020B0502040204020203" pitchFamily="34" charset="0"/>
                <a:cs typeface="Segoe UI" panose="020B0502040204020203" pitchFamily="34" charset="0"/>
              </a:rPr>
              <a:t>Authorization </a:t>
            </a:r>
            <a:r>
              <a:rPr lang="en-US" sz="1800" spc="0" dirty="0">
                <a:solidFill>
                  <a:prstClr val="black"/>
                </a:solidFill>
                <a:latin typeface="Segoe UI" panose="020B0502040204020203" pitchFamily="34" charset="0"/>
                <a:cs typeface="Segoe UI" panose="020B0502040204020203" pitchFamily="34" charset="0"/>
              </a:rPr>
              <a:t>is the process or action of verifying whether an authenticated user is authorized to access the resources that are being provided. Presently, authorization to Common Data Service is at the tenant level, and permissions are delegated to the application based on the current signed-in user. Therefore, you won't use OAuth to govern app-level security, which is instead handled by means of the Power Apps admin center.</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Register Common Data Service apps with Azure AD</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To successfully connect to your Common Data Service, you must first register an app with Azure Active Directory, which can be completed in the </a:t>
            </a:r>
            <a:r>
              <a:rPr>
                <a:hlinkClick r:id="rId3"/>
              </a:rPr>
              <a:t>Azure portal</a:t>
            </a:r>
            <a:r>
              <a:t>.</a:t>
            </a:r>
          </a:p>
        </p:txBody>
      </p:sp>
      <p:pic>
        <p:nvPicPr>
          <p:cNvPr id="4" name="New picture" descr="Register app"/>
          <p:cNvPicPr/>
          <p:nvPr/>
        </p:nvPicPr>
        <p:blipFill>
          <a:blip r:embed="rId4"/>
          <a:stretch>
            <a:fillRect/>
          </a:stretch>
        </p:blipFill>
        <p:spPr>
          <a:xfrm>
            <a:off x="381000" y="3402809"/>
            <a:ext cx="11430000" cy="2767642"/>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B16E-7382-49AB-B205-93AF10FBF74B}"/>
              </a:ext>
            </a:extLst>
          </p:cNvPr>
          <p:cNvSpPr>
            <a:spLocks noGrp="1"/>
          </p:cNvSpPr>
          <p:nvPr>
            <p:ph type="title"/>
          </p:nvPr>
        </p:nvSpPr>
        <p:spPr>
          <a:xfrm>
            <a:off x="418643" y="440494"/>
            <a:ext cx="11354714" cy="728448"/>
          </a:xfrm>
        </p:spPr>
        <p:txBody>
          <a:bodyPr vert="horz" wrap="square" lIns="0" tIns="91440" rIns="146304" bIns="91440" rtlCol="0" anchor="t">
            <a:normAutofit/>
          </a:bodyPr>
          <a:lstStyle/>
          <a:p>
            <a:r>
              <a:rPr lang="en-US" sz="1800" b="0" kern="1200" cap="none" spc="-49" baseline="0" dirty="0">
                <a:ln w="3175">
                  <a:noFill/>
                </a:ln>
                <a:effectLst/>
                <a:latin typeface="+mj-lt"/>
                <a:ea typeface="+mn-ea"/>
                <a:cs typeface="Segoe UI" pitchFamily="34" charset="0"/>
              </a:rPr>
              <a:t>Register Common Data Service apps with Azure AD</a:t>
            </a:r>
            <a:br>
              <a:rPr lang="en-US" sz="1800" b="0" kern="1200" cap="none" spc="-49" baseline="0" dirty="0">
                <a:ln w="3175">
                  <a:noFill/>
                </a:ln>
                <a:effectLst/>
                <a:latin typeface="+mj-lt"/>
                <a:ea typeface="+mn-ea"/>
                <a:cs typeface="Segoe UI" pitchFamily="34" charset="0"/>
              </a:rPr>
            </a:br>
            <a:endParaRPr lang="en-US" sz="1800" b="0" kern="1200" cap="none" spc="-49" baseline="0" dirty="0">
              <a:ln w="3175">
                <a:noFill/>
              </a:ln>
              <a:effectLst/>
              <a:latin typeface="+mj-lt"/>
              <a:ea typeface="+mn-ea"/>
              <a:cs typeface="Segoe UI" pitchFamily="34" charset="0"/>
            </a:endParaRPr>
          </a:p>
        </p:txBody>
      </p:sp>
      <p:sp>
        <p:nvSpPr>
          <p:cNvPr id="6" name="TextBox 5">
            <a:extLst>
              <a:ext uri="{FF2B5EF4-FFF2-40B4-BE49-F238E27FC236}">
                <a16:creationId xmlns:a16="http://schemas.microsoft.com/office/drawing/2014/main" id="{5E3F0D55-C16A-4BC3-B9E2-FD451FD05E39}"/>
              </a:ext>
            </a:extLst>
          </p:cNvPr>
          <p:cNvSpPr txBox="1"/>
          <p:nvPr/>
        </p:nvSpPr>
        <p:spPr>
          <a:xfrm>
            <a:off x="418644" y="1456897"/>
            <a:ext cx="4923377" cy="4067603"/>
          </a:xfrm>
          <a:prstGeom prst="rect">
            <a:avLst/>
          </a:prstGeom>
          <a:solidFill>
            <a:schemeClr val="bg2"/>
          </a:solidFill>
        </p:spPr>
        <p:txBody>
          <a:bodyPr vert="horz" wrap="square" lIns="137160" tIns="91440" rIns="137160" bIns="91440" rtlCol="0" anchor="t">
            <a:normAutofit/>
          </a:bodyPr>
          <a:lstStyle/>
          <a:p>
            <a:pPr>
              <a:spcAft>
                <a:spcPts val="600"/>
              </a:spcAft>
              <a:buSzPct val="90000"/>
            </a:pPr>
            <a:r>
              <a:rPr lang="en-US" sz="1800">
                <a:effectLst/>
              </a:rPr>
              <a:t>Specify the name of your app and what type of account access you need. If you’re registering a web app, specify a Redirect URI by going to the Authentication section, setting the type to Web, and then entering a redirect URI.</a:t>
            </a:r>
            <a:endParaRPr lang="en-US" sz="1800"/>
          </a:p>
        </p:txBody>
      </p:sp>
      <p:pic>
        <p:nvPicPr>
          <p:cNvPr id="1028" name="Picture 4" descr="Name app">
            <a:extLst>
              <a:ext uri="{FF2B5EF4-FFF2-40B4-BE49-F238E27FC236}">
                <a16:creationId xmlns:a16="http://schemas.microsoft.com/office/drawing/2014/main" id="{A7464CD2-B5A6-452E-AC81-CDCA8DD78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466" y="1382348"/>
            <a:ext cx="6562118" cy="414215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30155586"/>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13</TotalTime>
  <Words>9731</Words>
  <Application>Microsoft Office PowerPoint</Application>
  <PresentationFormat>Widescreen</PresentationFormat>
  <Paragraphs>729</Paragraphs>
  <Slides>58</Slides>
  <Notes>54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58</vt:i4>
      </vt:variant>
    </vt:vector>
  </HeadingPairs>
  <TitlesOfParts>
    <vt:vector size="71" baseType="lpstr">
      <vt:lpstr>Arial</vt:lpstr>
      <vt:lpstr>Calibri</vt:lpstr>
      <vt:lpstr>Consolas</vt:lpstr>
      <vt:lpstr>docons</vt:lpstr>
      <vt:lpstr>Segoe UI</vt:lpstr>
      <vt:lpstr>Segoe UI Light</vt:lpstr>
      <vt:lpstr>Segoe UI Semibold</vt:lpstr>
      <vt:lpstr>Times New Roman</vt:lpstr>
      <vt:lpstr>Verdana</vt:lpstr>
      <vt:lpstr>Wingdings</vt:lpstr>
      <vt:lpstr>Microsoft Power Platform Template</vt:lpstr>
      <vt:lpstr>2_Microsoft Power Platform Template</vt:lpstr>
      <vt:lpstr>Microsoft_Learn_White_Template</vt:lpstr>
      <vt:lpstr>Integrate with Power Platform and Common Data Service</vt:lpstr>
      <vt:lpstr>What is Microsoft Dataverse?</vt:lpstr>
      <vt:lpstr>Agenda </vt:lpstr>
      <vt:lpstr>Work with Common Data Service Web API</vt:lpstr>
      <vt:lpstr>Web API vs. the Organization Service</vt:lpstr>
      <vt:lpstr>Authenticate against Common Data Service by using OAuth</vt:lpstr>
      <vt:lpstr>Authentication vs. authorization</vt:lpstr>
      <vt:lpstr>Register Common Data Service apps with Azure AD</vt:lpstr>
      <vt:lpstr>Register Common Data Service apps with Azure AD </vt:lpstr>
      <vt:lpstr>Azure Active Directory App manifest</vt:lpstr>
      <vt:lpstr>API permissions</vt:lpstr>
      <vt:lpstr>Interact with Common Data Service Web API by using Postman</vt:lpstr>
      <vt:lpstr>Exercise: Set up Postman</vt:lpstr>
      <vt:lpstr>Use OData to query data</vt:lpstr>
      <vt:lpstr>Use OData to query data</vt:lpstr>
      <vt:lpstr>Use OData to query data</vt:lpstr>
      <vt:lpstr>Use OData to query data</vt:lpstr>
      <vt:lpstr>Use OData to query data</vt:lpstr>
      <vt:lpstr>Use OData to query data</vt:lpstr>
      <vt:lpstr>Use FetchXML to query data</vt:lpstr>
      <vt:lpstr>Example FetchXML query</vt:lpstr>
      <vt:lpstr>Tools to help build your queries</vt:lpstr>
      <vt:lpstr>Call Power Automate actions from the Web API</vt:lpstr>
      <vt:lpstr>Run actions with the Web API</vt:lpstr>
      <vt:lpstr>Call pre-built Common Data Service actions</vt:lpstr>
      <vt:lpstr>Unbound vs. bound actions</vt:lpstr>
      <vt:lpstr>Use the Web API to impersonate another user</vt:lpstr>
      <vt:lpstr>Implement a Web API request with user impersonation</vt:lpstr>
      <vt:lpstr>Determine the user who performed an operation</vt:lpstr>
      <vt:lpstr>Enable change tracking for an entity</vt:lpstr>
      <vt:lpstr>Delta links</vt:lpstr>
      <vt:lpstr>Retrieve changes in entities by using the Web API</vt:lpstr>
      <vt:lpstr>Retrieve changes in entities by using the Web API</vt:lpstr>
      <vt:lpstr>Retrieve the number of changes in a delta</vt:lpstr>
      <vt:lpstr>Integrate Common Data Service Azure solutions</vt:lpstr>
      <vt:lpstr>Common Data Service Azure Solutions overview</vt:lpstr>
      <vt:lpstr>Comparing Azure's integration solutions</vt:lpstr>
      <vt:lpstr>Choosing the right Azure integration solution</vt:lpstr>
      <vt:lpstr>Exercise: Expose Common Data Service data to Azure Service Bus</vt:lpstr>
      <vt:lpstr>Types of supported Service Bus contracts</vt:lpstr>
      <vt:lpstr>Exercise: Write a queue listener</vt:lpstr>
      <vt:lpstr>Publish Common Data Service events with webhooks</vt:lpstr>
      <vt:lpstr>Webhooks vs. Azure Service Bus</vt:lpstr>
      <vt:lpstr>Webhook authentication options</vt:lpstr>
      <vt:lpstr>Webhook HTTP headers</vt:lpstr>
      <vt:lpstr>Register a Webhook endpoint</vt:lpstr>
      <vt:lpstr>Register with HTTPHeader Authentication</vt:lpstr>
      <vt:lpstr>Register with WebhookKey Authentication</vt:lpstr>
      <vt:lpstr>Register with HTTPQueryString Authentication</vt:lpstr>
      <vt:lpstr>Register with HTTPQueryString Authentication</vt:lpstr>
      <vt:lpstr>Azure Functions vs. plug-ins</vt:lpstr>
      <vt:lpstr>Exercise: Write an Azure Function that processes Common Data Service events</vt:lpstr>
      <vt:lpstr>Publish an event by using the API in Plug-in</vt:lpstr>
      <vt:lpstr>Change Tracking</vt:lpstr>
      <vt:lpstr>Demo – Change Tracking</vt:lpstr>
      <vt:lpstr>Alternate keys</vt:lpstr>
      <vt:lpstr>Upsert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 with Power Platform and Common Data Service</dc:title>
  <cp:lastModifiedBy>Sari Kulthm</cp:lastModifiedBy>
  <cp:revision>2</cp:revision>
  <dcterms:created xsi:type="dcterms:W3CDTF">2020-11-18T17:02:00Z</dcterms:created>
  <dcterms:modified xsi:type="dcterms:W3CDTF">2020-11-18T23:45:29Z</dcterms:modified>
</cp:coreProperties>
</file>